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69"/>
  </p:notesMasterIdLst>
  <p:sldIdLst>
    <p:sldId id="256" r:id="rId2"/>
    <p:sldId id="257" r:id="rId3"/>
    <p:sldId id="258" r:id="rId4"/>
    <p:sldId id="271" r:id="rId5"/>
    <p:sldId id="272" r:id="rId6"/>
    <p:sldId id="273" r:id="rId7"/>
    <p:sldId id="274" r:id="rId8"/>
    <p:sldId id="275" r:id="rId9"/>
    <p:sldId id="259" r:id="rId10"/>
    <p:sldId id="264" r:id="rId11"/>
    <p:sldId id="260" r:id="rId12"/>
    <p:sldId id="265" r:id="rId13"/>
    <p:sldId id="266" r:id="rId14"/>
    <p:sldId id="268" r:id="rId15"/>
    <p:sldId id="267" r:id="rId16"/>
    <p:sldId id="269" r:id="rId17"/>
    <p:sldId id="270" r:id="rId18"/>
    <p:sldId id="278" r:id="rId19"/>
    <p:sldId id="281" r:id="rId20"/>
    <p:sldId id="277" r:id="rId21"/>
    <p:sldId id="279" r:id="rId22"/>
    <p:sldId id="280" r:id="rId23"/>
    <p:sldId id="282" r:id="rId24"/>
    <p:sldId id="283" r:id="rId25"/>
    <p:sldId id="284" r:id="rId26"/>
    <p:sldId id="285" r:id="rId27"/>
    <p:sldId id="296" r:id="rId28"/>
    <p:sldId id="297" r:id="rId29"/>
    <p:sldId id="298" r:id="rId30"/>
    <p:sldId id="289" r:id="rId31"/>
    <p:sldId id="286" r:id="rId32"/>
    <p:sldId id="287" r:id="rId33"/>
    <p:sldId id="288" r:id="rId34"/>
    <p:sldId id="294" r:id="rId35"/>
    <p:sldId id="295" r:id="rId36"/>
    <p:sldId id="290" r:id="rId37"/>
    <p:sldId id="291" r:id="rId38"/>
    <p:sldId id="292" r:id="rId39"/>
    <p:sldId id="293" r:id="rId40"/>
    <p:sldId id="299" r:id="rId41"/>
    <p:sldId id="312" r:id="rId42"/>
    <p:sldId id="313" r:id="rId43"/>
    <p:sldId id="300" r:id="rId44"/>
    <p:sldId id="314" r:id="rId45"/>
    <p:sldId id="315" r:id="rId46"/>
    <p:sldId id="316" r:id="rId47"/>
    <p:sldId id="321" r:id="rId48"/>
    <p:sldId id="317" r:id="rId49"/>
    <p:sldId id="318" r:id="rId50"/>
    <p:sldId id="319" r:id="rId51"/>
    <p:sldId id="302" r:id="rId52"/>
    <p:sldId id="303" r:id="rId53"/>
    <p:sldId id="304" r:id="rId54"/>
    <p:sldId id="305" r:id="rId55"/>
    <p:sldId id="306" r:id="rId56"/>
    <p:sldId id="307" r:id="rId57"/>
    <p:sldId id="311" r:id="rId58"/>
    <p:sldId id="309" r:id="rId59"/>
    <p:sldId id="310" r:id="rId60"/>
    <p:sldId id="320" r:id="rId61"/>
    <p:sldId id="325" r:id="rId62"/>
    <p:sldId id="324" r:id="rId63"/>
    <p:sldId id="326" r:id="rId64"/>
    <p:sldId id="327" r:id="rId65"/>
    <p:sldId id="328" r:id="rId66"/>
    <p:sldId id="323" r:id="rId67"/>
    <p:sldId id="329" r:id="rId6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373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EF0DDE-C893-47DE-92F7-9905FCF54B76}" type="datetimeFigureOut">
              <a:rPr lang="tr-TR" smtClean="0"/>
              <a:t>6.9.2016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DC4C66-79BA-4411-BF55-CAAB4D6D12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6780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42938" y="915988"/>
            <a:ext cx="5570537" cy="31337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6163" y="4352925"/>
            <a:ext cx="4770437" cy="3479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defTabSz="457200" eaLnBrk="1" hangingPunct="1">
              <a:spcBef>
                <a:spcPct val="0"/>
              </a:spcBef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933348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4B6D1E2-9A98-4B06-9A87-490C99E8577D}" type="slidenum">
              <a:rPr lang="tr-TR" sz="1200">
                <a:latin typeface="Arial" panose="020B0604020202020204" pitchFamily="34" charset="0"/>
              </a:rPr>
              <a:pPr eaLnBrk="1" hangingPunct="1"/>
              <a:t>65</a:t>
            </a:fld>
            <a:endParaRPr lang="tr-TR" sz="1200">
              <a:latin typeface="Arial" panose="020B0604020202020204" pitchFamily="34" charset="0"/>
            </a:endParaRPr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581025" y="796925"/>
            <a:ext cx="5697538" cy="32051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8163"/>
            <a:ext cx="5029200" cy="3848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960694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908-CA08-4E99-BC9C-D3D120767730}" type="datetimeFigureOut">
              <a:rPr lang="tr-TR" smtClean="0"/>
              <a:t>6.9.2016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315EC-2D11-4956-AF15-29180A4F6A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2638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908-CA08-4E99-BC9C-D3D120767730}" type="datetimeFigureOut">
              <a:rPr lang="tr-TR" smtClean="0"/>
              <a:t>6.9.2016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315EC-2D11-4956-AF15-29180A4F6A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9070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908-CA08-4E99-BC9C-D3D120767730}" type="datetimeFigureOut">
              <a:rPr lang="tr-TR" smtClean="0"/>
              <a:t>6.9.2016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315EC-2D11-4956-AF15-29180A4F6A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65807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D76FAD-42C6-43B0-A62D-2580D9374CC6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85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908-CA08-4E99-BC9C-D3D120767730}" type="datetimeFigureOut">
              <a:rPr lang="tr-TR" smtClean="0"/>
              <a:t>6.9.2016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315EC-2D11-4956-AF15-29180A4F6A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1041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908-CA08-4E99-BC9C-D3D120767730}" type="datetimeFigureOut">
              <a:rPr lang="tr-TR" smtClean="0"/>
              <a:t>6.9.2016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315EC-2D11-4956-AF15-29180A4F6A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8374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908-CA08-4E99-BC9C-D3D120767730}" type="datetimeFigureOut">
              <a:rPr lang="tr-TR" smtClean="0"/>
              <a:t>6.9.2016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315EC-2D11-4956-AF15-29180A4F6A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2644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908-CA08-4E99-BC9C-D3D120767730}" type="datetimeFigureOut">
              <a:rPr lang="tr-TR" smtClean="0"/>
              <a:t>6.9.2016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315EC-2D11-4956-AF15-29180A4F6A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9274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908-CA08-4E99-BC9C-D3D120767730}" type="datetimeFigureOut">
              <a:rPr lang="tr-TR" smtClean="0"/>
              <a:t>6.9.2016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315EC-2D11-4956-AF15-29180A4F6A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5051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908-CA08-4E99-BC9C-D3D120767730}" type="datetimeFigureOut">
              <a:rPr lang="tr-TR" smtClean="0"/>
              <a:t>6.9.2016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315EC-2D11-4956-AF15-29180A4F6A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4242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908-CA08-4E99-BC9C-D3D120767730}" type="datetimeFigureOut">
              <a:rPr lang="tr-TR" smtClean="0"/>
              <a:t>6.9.2016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315EC-2D11-4956-AF15-29180A4F6A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4137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908-CA08-4E99-BC9C-D3D120767730}" type="datetimeFigureOut">
              <a:rPr lang="tr-TR" smtClean="0"/>
              <a:t>6.9.2016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315EC-2D11-4956-AF15-29180A4F6A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1526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69908-CA08-4E99-BC9C-D3D120767730}" type="datetimeFigureOut">
              <a:rPr lang="tr-TR" smtClean="0"/>
              <a:t>6.9.2016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315EC-2D11-4956-AF15-29180A4F6A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2696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TOPLUM KÖKENLİ PNÖMONİLER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262941"/>
            <a:ext cx="9144000" cy="1655762"/>
          </a:xfrm>
        </p:spPr>
        <p:txBody>
          <a:bodyPr/>
          <a:lstStyle/>
          <a:p>
            <a:r>
              <a:rPr lang="tr-TR" dirty="0" smtClean="0"/>
              <a:t>Yrd. Doç. Dr. Yusuf Aydemir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3418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SINIFLAMALAR: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i="1" dirty="0" smtClean="0">
                <a:solidFill>
                  <a:srgbClr val="FF0000"/>
                </a:solidFill>
              </a:rPr>
              <a:t>Etyolojik nedene göre:</a:t>
            </a:r>
          </a:p>
          <a:p>
            <a:endParaRPr lang="tr-TR" dirty="0" smtClean="0"/>
          </a:p>
          <a:p>
            <a:r>
              <a:rPr lang="tr-TR" dirty="0" smtClean="0"/>
              <a:t>Bakteriyel</a:t>
            </a:r>
          </a:p>
          <a:p>
            <a:r>
              <a:rPr lang="tr-TR" dirty="0" err="1" smtClean="0"/>
              <a:t>Viral</a:t>
            </a:r>
            <a:endParaRPr lang="tr-TR" dirty="0" smtClean="0"/>
          </a:p>
          <a:p>
            <a:r>
              <a:rPr lang="tr-TR" dirty="0" err="1" smtClean="0"/>
              <a:t>Fungal</a:t>
            </a:r>
            <a:endParaRPr lang="tr-TR" dirty="0" smtClean="0"/>
          </a:p>
          <a:p>
            <a:r>
              <a:rPr lang="tr-TR" dirty="0" err="1" smtClean="0"/>
              <a:t>Paraziter</a:t>
            </a:r>
            <a:endParaRPr lang="tr-TR" dirty="0" smtClean="0"/>
          </a:p>
          <a:p>
            <a:r>
              <a:rPr lang="tr-TR" dirty="0" err="1" smtClean="0"/>
              <a:t>Mikobakteriyel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Mixt</a:t>
            </a:r>
            <a:r>
              <a:rPr lang="tr-TR" dirty="0" smtClean="0"/>
              <a:t> tip</a:t>
            </a:r>
          </a:p>
          <a:p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i="1" dirty="0" err="1" smtClean="0">
                <a:solidFill>
                  <a:srgbClr val="FF0000"/>
                </a:solidFill>
              </a:rPr>
              <a:t>Noninfeksiyoz</a:t>
            </a:r>
            <a:r>
              <a:rPr lang="tr-TR" i="1" dirty="0" smtClean="0">
                <a:solidFill>
                  <a:srgbClr val="FF0000"/>
                </a:solidFill>
              </a:rPr>
              <a:t>:</a:t>
            </a:r>
          </a:p>
          <a:p>
            <a:endParaRPr lang="tr-TR" dirty="0" smtClean="0"/>
          </a:p>
          <a:p>
            <a:r>
              <a:rPr lang="tr-TR" dirty="0" smtClean="0"/>
              <a:t>Fiziksel</a:t>
            </a:r>
          </a:p>
          <a:p>
            <a:r>
              <a:rPr lang="tr-TR" dirty="0" smtClean="0"/>
              <a:t>Kimyasal</a:t>
            </a:r>
          </a:p>
          <a:p>
            <a:r>
              <a:rPr lang="tr-TR" dirty="0" smtClean="0"/>
              <a:t>İmmünolojik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61524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SINIFLAMALAR: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i="1" dirty="0" smtClean="0">
                <a:solidFill>
                  <a:srgbClr val="FF0000"/>
                </a:solidFill>
              </a:rPr>
              <a:t>Anatomik yerleşimine göre:</a:t>
            </a:r>
          </a:p>
          <a:p>
            <a:pPr marL="0" indent="0">
              <a:buNone/>
            </a:pPr>
            <a:endParaRPr lang="tr-TR" i="1" dirty="0" smtClean="0"/>
          </a:p>
          <a:p>
            <a:r>
              <a:rPr lang="tr-TR" dirty="0" err="1" smtClean="0"/>
              <a:t>Lober</a:t>
            </a:r>
            <a:endParaRPr lang="tr-TR" dirty="0" smtClean="0"/>
          </a:p>
          <a:p>
            <a:r>
              <a:rPr lang="tr-TR" dirty="0" err="1" smtClean="0"/>
              <a:t>Bronkopnömoni</a:t>
            </a:r>
            <a:r>
              <a:rPr lang="tr-TR" dirty="0" smtClean="0"/>
              <a:t> (</a:t>
            </a:r>
            <a:r>
              <a:rPr lang="tr-TR" dirty="0" err="1" smtClean="0"/>
              <a:t>lobüler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İntertisiyel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 </a:t>
            </a:r>
            <a:r>
              <a:rPr lang="tr-TR" i="1" dirty="0" smtClean="0">
                <a:solidFill>
                  <a:srgbClr val="FF0000"/>
                </a:solidFill>
              </a:rPr>
              <a:t>Klinik tabloya göre: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Tipik </a:t>
            </a:r>
            <a:r>
              <a:rPr lang="tr-TR" dirty="0" err="1" smtClean="0"/>
              <a:t>pnömoni</a:t>
            </a:r>
            <a:endParaRPr lang="tr-TR" dirty="0" smtClean="0"/>
          </a:p>
          <a:p>
            <a:r>
              <a:rPr lang="tr-TR" dirty="0" err="1" smtClean="0"/>
              <a:t>Atipik</a:t>
            </a:r>
            <a:r>
              <a:rPr lang="tr-TR" dirty="0" smtClean="0"/>
              <a:t> </a:t>
            </a:r>
            <a:r>
              <a:rPr lang="tr-TR" dirty="0" err="1" smtClean="0"/>
              <a:t>pnömoni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486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SINIFLAMALAR: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72556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000" i="1" dirty="0" smtClean="0">
                <a:solidFill>
                  <a:srgbClr val="FF0000"/>
                </a:solidFill>
              </a:rPr>
              <a:t>Ampirik tedavi yaklaşımına göre:</a:t>
            </a:r>
          </a:p>
          <a:p>
            <a:pPr marL="0" indent="0">
              <a:buNone/>
            </a:pPr>
            <a:endParaRPr lang="tr-TR" dirty="0"/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Toplumda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gelişmiş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pnömoniler</a:t>
            </a:r>
            <a:endParaRPr kumimoji="0" 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Hastanede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gelişmiş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pnömoniler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(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Sağlık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bakımıyla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ilişkili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pnömoni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Ventilatörle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ilişkili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pnömoni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)</a:t>
            </a:r>
            <a:endParaRPr kumimoji="0" 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İmmünitesi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baskılanmış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hastalarda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gelişmiş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pnömoniler</a:t>
            </a:r>
            <a:endParaRPr kumimoji="0" 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18415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Aspirasyon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pnömonisi</a:t>
            </a:r>
            <a:endParaRPr kumimoji="0" 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228600" algn="l"/>
              </a:tabLst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7892359" y="1831503"/>
            <a:ext cx="354216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i="1" dirty="0" smtClean="0">
                <a:solidFill>
                  <a:srgbClr val="FF0000"/>
                </a:solidFill>
              </a:rPr>
              <a:t>Ağırlık durumuna göre: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  <a:p>
            <a:r>
              <a:rPr lang="tr-TR" sz="3200" dirty="0" smtClean="0"/>
              <a:t>Hafif </a:t>
            </a:r>
            <a:r>
              <a:rPr lang="tr-TR" sz="3200" dirty="0" err="1" smtClean="0"/>
              <a:t>pnömoniler</a:t>
            </a:r>
            <a:endParaRPr lang="tr-TR" sz="3200" dirty="0" smtClean="0"/>
          </a:p>
          <a:p>
            <a:r>
              <a:rPr lang="tr-TR" sz="3200" dirty="0" smtClean="0"/>
              <a:t>Ağır </a:t>
            </a:r>
            <a:r>
              <a:rPr lang="tr-TR" sz="3200" dirty="0" err="1" smtClean="0"/>
              <a:t>pnömoniler</a:t>
            </a:r>
            <a:endParaRPr lang="tr-TR" sz="32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6253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78899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Toplumda Gelişmiş </a:t>
            </a:r>
            <a:r>
              <a:rPr lang="tr-TR" dirty="0" err="1" smtClean="0"/>
              <a:t>Pnömoni</a:t>
            </a:r>
            <a:r>
              <a:rPr lang="tr-TR" dirty="0" smtClean="0"/>
              <a:t> (TGP)</a:t>
            </a:r>
            <a:br>
              <a:rPr lang="tr-TR" dirty="0" smtClean="0"/>
            </a:br>
            <a:r>
              <a:rPr lang="tr-TR" dirty="0" smtClean="0"/>
              <a:t>Toplumdan Kazanılmış </a:t>
            </a:r>
            <a:r>
              <a:rPr lang="tr-TR" dirty="0" err="1" smtClean="0"/>
              <a:t>Pnömoni</a:t>
            </a:r>
            <a:r>
              <a:rPr lang="tr-TR" dirty="0" smtClean="0"/>
              <a:t> (TKP)</a:t>
            </a:r>
            <a:br>
              <a:rPr lang="tr-TR" dirty="0" smtClean="0"/>
            </a:br>
            <a:r>
              <a:rPr lang="tr-TR" dirty="0" smtClean="0"/>
              <a:t>Toplum Kökenli </a:t>
            </a:r>
            <a:r>
              <a:rPr lang="tr-TR" dirty="0" err="1" smtClean="0"/>
              <a:t>Pnömoni</a:t>
            </a:r>
            <a:r>
              <a:rPr lang="tr-TR" dirty="0" smtClean="0"/>
              <a:t> (TKP)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838200" y="2640437"/>
            <a:ext cx="10515600" cy="3543080"/>
          </a:xfrm>
        </p:spPr>
        <p:txBody>
          <a:bodyPr>
            <a:normAutofit/>
          </a:bodyPr>
          <a:lstStyle/>
          <a:p>
            <a:r>
              <a:rPr lang="tr-TR" dirty="0" smtClean="0"/>
              <a:t>Bilinen herhangi bir </a:t>
            </a:r>
            <a:r>
              <a:rPr lang="tr-TR" dirty="0" err="1" smtClean="0"/>
              <a:t>immün</a:t>
            </a:r>
            <a:r>
              <a:rPr lang="tr-TR" dirty="0" smtClean="0"/>
              <a:t> yetmezlik durumu olmayan,</a:t>
            </a:r>
          </a:p>
          <a:p>
            <a:r>
              <a:rPr lang="tr-TR" dirty="0" smtClean="0"/>
              <a:t>Son 10 gün içinde hastane yatış öyküsü olmayan</a:t>
            </a:r>
          </a:p>
          <a:p>
            <a:pPr marL="0" indent="0">
              <a:buNone/>
            </a:pPr>
            <a:r>
              <a:rPr lang="tr-TR" dirty="0" smtClean="0"/>
              <a:t>kişilerin;</a:t>
            </a:r>
          </a:p>
          <a:p>
            <a:pPr marL="0" indent="0">
              <a:buNone/>
            </a:pPr>
            <a:r>
              <a:rPr lang="tr-TR" dirty="0" smtClean="0"/>
              <a:t>toplumdan edindiği patojenlere bağlı olarak ortaya çıkan </a:t>
            </a:r>
            <a:r>
              <a:rPr lang="tr-TR" dirty="0" err="1" smtClean="0"/>
              <a:t>pnömonileri</a:t>
            </a:r>
            <a:r>
              <a:rPr lang="tr-TR" dirty="0" smtClean="0"/>
              <a:t> kapsar.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398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Hastane Kaynaklı </a:t>
            </a:r>
            <a:r>
              <a:rPr lang="tr-TR" dirty="0" err="1"/>
              <a:t>P</a:t>
            </a:r>
            <a:r>
              <a:rPr lang="tr-TR" dirty="0" err="1" smtClean="0"/>
              <a:t>nömoni</a:t>
            </a:r>
            <a:r>
              <a:rPr lang="tr-TR" dirty="0" smtClean="0"/>
              <a:t> (HKP)</a:t>
            </a:r>
            <a:br>
              <a:rPr lang="tr-TR" dirty="0" smtClean="0"/>
            </a:br>
            <a:r>
              <a:rPr lang="tr-TR" dirty="0" err="1" smtClean="0"/>
              <a:t>Nazokomiyal</a:t>
            </a:r>
            <a:r>
              <a:rPr lang="tr-TR" dirty="0" smtClean="0"/>
              <a:t> </a:t>
            </a:r>
            <a:r>
              <a:rPr lang="tr-TR" dirty="0" err="1"/>
              <a:t>P</a:t>
            </a:r>
            <a:r>
              <a:rPr lang="tr-TR" dirty="0" err="1" smtClean="0"/>
              <a:t>nömoni</a:t>
            </a:r>
            <a:r>
              <a:rPr lang="tr-TR" dirty="0" smtClean="0"/>
              <a:t> (NKP)</a:t>
            </a:r>
            <a:br>
              <a:rPr lang="tr-TR" dirty="0" smtClean="0"/>
            </a:br>
            <a:r>
              <a:rPr lang="tr-TR" dirty="0" smtClean="0"/>
              <a:t>		</a:t>
            </a:r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>
          <a:xfrm>
            <a:off x="838199" y="1825625"/>
            <a:ext cx="10695915" cy="472908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Hastaneye yatış </a:t>
            </a:r>
            <a:r>
              <a:rPr lang="en-US" dirty="0" err="1" smtClean="0"/>
              <a:t>sırasında</a:t>
            </a:r>
            <a:r>
              <a:rPr lang="en-US" dirty="0" smtClean="0"/>
              <a:t> </a:t>
            </a:r>
            <a:r>
              <a:rPr lang="en-US" dirty="0" err="1" smtClean="0"/>
              <a:t>pnömoni</a:t>
            </a:r>
            <a:r>
              <a:rPr lang="en-US" dirty="0" smtClean="0"/>
              <a:t> </a:t>
            </a:r>
            <a:r>
              <a:rPr lang="en-US" dirty="0" err="1" smtClean="0"/>
              <a:t>tablosu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pnömoni</a:t>
            </a:r>
            <a:r>
              <a:rPr lang="en-US" dirty="0" smtClean="0"/>
              <a:t> </a:t>
            </a:r>
            <a:r>
              <a:rPr lang="en-US" dirty="0" err="1" smtClean="0"/>
              <a:t>gelişmekte</a:t>
            </a:r>
            <a:r>
              <a:rPr lang="en-US" dirty="0" smtClean="0"/>
              <a:t> </a:t>
            </a:r>
            <a:r>
              <a:rPr lang="en-US" dirty="0" err="1" smtClean="0"/>
              <a:t>olduğunu</a:t>
            </a:r>
            <a:r>
              <a:rPr lang="en-US" dirty="0" smtClean="0"/>
              <a:t> </a:t>
            </a:r>
            <a:r>
              <a:rPr lang="en-US" dirty="0" err="1" smtClean="0"/>
              <a:t>destekleyen</a:t>
            </a:r>
            <a:r>
              <a:rPr lang="en-US" dirty="0" smtClean="0"/>
              <a:t> </a:t>
            </a:r>
            <a:r>
              <a:rPr lang="en-US" dirty="0" err="1" smtClean="0"/>
              <a:t>klinik</a:t>
            </a:r>
            <a:r>
              <a:rPr lang="en-US" dirty="0" smtClean="0"/>
              <a:t> </a:t>
            </a:r>
            <a:r>
              <a:rPr lang="en-US" dirty="0" err="1" smtClean="0"/>
              <a:t>bulgusu</a:t>
            </a:r>
            <a:r>
              <a:rPr lang="en-US" dirty="0" smtClean="0"/>
              <a:t> </a:t>
            </a:r>
            <a:r>
              <a:rPr lang="en-US" dirty="0" err="1" smtClean="0"/>
              <a:t>olmayan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hastada</a:t>
            </a:r>
            <a:r>
              <a:rPr lang="en-US" dirty="0" smtClean="0"/>
              <a:t>, </a:t>
            </a:r>
            <a:endParaRPr lang="tr-TR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tr-TR" dirty="0">
                <a:solidFill>
                  <a:srgbClr val="0000FF"/>
                </a:solidFill>
              </a:rPr>
              <a:t> </a:t>
            </a:r>
            <a:r>
              <a:rPr lang="tr-TR" dirty="0" smtClean="0">
                <a:solidFill>
                  <a:srgbClr val="0000FF"/>
                </a:solidFill>
              </a:rPr>
              <a:t>  </a:t>
            </a:r>
            <a:r>
              <a:rPr lang="tr-TR" dirty="0" smtClean="0">
                <a:solidFill>
                  <a:srgbClr val="FF0000"/>
                </a:solidFill>
              </a:rPr>
              <a:t>yatıştan</a:t>
            </a:r>
            <a:r>
              <a:rPr lang="en-US" dirty="0" smtClean="0">
                <a:solidFill>
                  <a:srgbClr val="FF0000"/>
                </a:solidFill>
              </a:rPr>
              <a:t> 48 </a:t>
            </a:r>
            <a:r>
              <a:rPr lang="en-US" dirty="0" err="1" smtClean="0">
                <a:solidFill>
                  <a:srgbClr val="FF0000"/>
                </a:solidFill>
              </a:rPr>
              <a:t>saat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sonra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tr-TR" dirty="0" smtClean="0">
                <a:solidFill>
                  <a:srgbClr val="FF0000"/>
                </a:solidFill>
              </a:rPr>
              <a:t>taburculuktan sonraki</a:t>
            </a:r>
            <a:r>
              <a:rPr lang="en-US" dirty="0" smtClean="0">
                <a:solidFill>
                  <a:srgbClr val="FF0000"/>
                </a:solidFill>
              </a:rPr>
              <a:t> 48 </a:t>
            </a:r>
            <a:r>
              <a:rPr lang="en-US" dirty="0" err="1" smtClean="0">
                <a:solidFill>
                  <a:srgbClr val="FF0000"/>
                </a:solidFill>
              </a:rPr>
              <a:t>saat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içinde</a:t>
            </a:r>
            <a:endParaRPr lang="tr-TR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tr-TR" dirty="0">
                <a:solidFill>
                  <a:srgbClr val="0000FF"/>
                </a:solidFill>
              </a:rPr>
              <a:t> </a:t>
            </a:r>
            <a:r>
              <a:rPr lang="tr-TR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çıkan</a:t>
            </a:r>
            <a:r>
              <a:rPr lang="en-US" dirty="0" smtClean="0"/>
              <a:t> </a:t>
            </a:r>
            <a:r>
              <a:rPr lang="en-US" dirty="0" err="1" smtClean="0"/>
              <a:t>pnömoni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2. veya 3. sıklıkla görülen hastane enfeksiyonu (%11-30)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En ölümcül hastane enfeksiyonu (%30-87)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534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Sağlık bakımı ile ilişkili </a:t>
            </a:r>
            <a:r>
              <a:rPr lang="tr-TR" dirty="0" err="1" smtClean="0"/>
              <a:t>pnömoni</a:t>
            </a:r>
            <a:r>
              <a:rPr lang="tr-TR" dirty="0" smtClean="0"/>
              <a:t> (SBİP)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			</a:t>
            </a:r>
          </a:p>
          <a:p>
            <a:r>
              <a:rPr lang="tr-TR" dirty="0" smtClean="0"/>
              <a:t>Son </a:t>
            </a:r>
            <a:r>
              <a:rPr lang="tr-TR" dirty="0"/>
              <a:t>90 gün içinde iki gün veya daha fazla hastanede yatma</a:t>
            </a:r>
          </a:p>
          <a:p>
            <a:r>
              <a:rPr lang="tr-TR" dirty="0"/>
              <a:t>Sağlık nedeniyle uzun süreli bakım evinde kalma</a:t>
            </a:r>
          </a:p>
          <a:p>
            <a:r>
              <a:rPr lang="tr-TR" dirty="0"/>
              <a:t>Evde </a:t>
            </a:r>
            <a:r>
              <a:rPr lang="tr-TR" dirty="0" err="1"/>
              <a:t>infüzyon</a:t>
            </a:r>
            <a:r>
              <a:rPr lang="tr-TR" dirty="0"/>
              <a:t> tedavisi (antibiyotik dahil)</a:t>
            </a:r>
          </a:p>
          <a:p>
            <a:r>
              <a:rPr lang="tr-TR" dirty="0"/>
              <a:t>Evde bası yarası bakımı yapılması</a:t>
            </a:r>
          </a:p>
          <a:p>
            <a:r>
              <a:rPr lang="tr-TR" dirty="0"/>
              <a:t>Son 30 gün içinde tedavi amacıyla hemodiyaliz merkezine  devam etme</a:t>
            </a:r>
          </a:p>
          <a:p>
            <a:r>
              <a:rPr lang="tr-TR" dirty="0"/>
              <a:t>Aile bireylerinde çok ilaca dirençli bakteri</a:t>
            </a:r>
          </a:p>
          <a:p>
            <a:pPr>
              <a:buNone/>
            </a:pPr>
            <a:r>
              <a:rPr lang="tr-TR" dirty="0"/>
              <a:t>   </a:t>
            </a:r>
            <a:r>
              <a:rPr lang="tr-TR" dirty="0" err="1"/>
              <a:t>infeksiyonu</a:t>
            </a:r>
            <a:r>
              <a:rPr lang="tr-TR" dirty="0"/>
              <a:t> varlığı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952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Ventilatörle</a:t>
            </a:r>
            <a:r>
              <a:rPr lang="tr-TR" dirty="0" smtClean="0"/>
              <a:t> İlişkili </a:t>
            </a:r>
            <a:r>
              <a:rPr lang="tr-TR" dirty="0" err="1" smtClean="0"/>
              <a:t>Pnömoni</a:t>
            </a:r>
            <a:r>
              <a:rPr lang="tr-TR" dirty="0" smtClean="0"/>
              <a:t> (VİP)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E</a:t>
            </a:r>
            <a:r>
              <a:rPr lang="en-US" dirty="0" err="1" smtClean="0"/>
              <a:t>ntübasyon</a:t>
            </a:r>
            <a:r>
              <a:rPr lang="en-US" dirty="0" smtClean="0"/>
              <a:t> </a:t>
            </a:r>
            <a:r>
              <a:rPr lang="en-US" dirty="0" err="1" smtClean="0"/>
              <a:t>sırasında</a:t>
            </a:r>
            <a:r>
              <a:rPr lang="en-US" dirty="0" smtClean="0"/>
              <a:t> </a:t>
            </a:r>
            <a:r>
              <a:rPr lang="en-US" dirty="0" err="1" smtClean="0"/>
              <a:t>pnömoni</a:t>
            </a:r>
            <a:r>
              <a:rPr lang="en-US" dirty="0" smtClean="0"/>
              <a:t> </a:t>
            </a:r>
            <a:r>
              <a:rPr lang="en-US" dirty="0" err="1" smtClean="0"/>
              <a:t>tablosu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pnömoni</a:t>
            </a:r>
            <a:r>
              <a:rPr lang="en-US" dirty="0" smtClean="0"/>
              <a:t> </a:t>
            </a:r>
            <a:r>
              <a:rPr lang="en-US" dirty="0" err="1" smtClean="0"/>
              <a:t>gelişmekte</a:t>
            </a:r>
            <a:r>
              <a:rPr lang="en-US" dirty="0" smtClean="0"/>
              <a:t> </a:t>
            </a:r>
            <a:r>
              <a:rPr lang="en-US" dirty="0" err="1" smtClean="0"/>
              <a:t>olduğunu</a:t>
            </a:r>
            <a:r>
              <a:rPr lang="en-US" dirty="0" smtClean="0"/>
              <a:t> </a:t>
            </a:r>
            <a:r>
              <a:rPr lang="en-US" dirty="0" err="1" smtClean="0"/>
              <a:t>destekleyen</a:t>
            </a:r>
            <a:r>
              <a:rPr lang="en-US" dirty="0" smtClean="0"/>
              <a:t> </a:t>
            </a:r>
            <a:r>
              <a:rPr lang="en-US" dirty="0" err="1" smtClean="0"/>
              <a:t>klinik</a:t>
            </a:r>
            <a:r>
              <a:rPr lang="en-US" dirty="0" smtClean="0"/>
              <a:t> </a:t>
            </a:r>
            <a:r>
              <a:rPr lang="en-US" dirty="0" err="1" smtClean="0"/>
              <a:t>bulgusu</a:t>
            </a:r>
            <a:r>
              <a:rPr lang="en-US" dirty="0" smtClean="0"/>
              <a:t> </a:t>
            </a:r>
            <a:r>
              <a:rPr lang="en-US" dirty="0" err="1" smtClean="0"/>
              <a:t>olmayan</a:t>
            </a:r>
            <a:r>
              <a:rPr lang="en-US" dirty="0" smtClean="0"/>
              <a:t>,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en-US" dirty="0" err="1" smtClean="0"/>
              <a:t>invazif</a:t>
            </a:r>
            <a:r>
              <a:rPr lang="en-US" dirty="0" smtClean="0"/>
              <a:t> </a:t>
            </a:r>
            <a:r>
              <a:rPr lang="en-US" dirty="0" err="1" smtClean="0"/>
              <a:t>mekanik</a:t>
            </a:r>
            <a:r>
              <a:rPr lang="en-US" dirty="0" smtClean="0"/>
              <a:t> </a:t>
            </a:r>
            <a:r>
              <a:rPr lang="en-US" dirty="0" err="1" smtClean="0"/>
              <a:t>ventilasyon</a:t>
            </a:r>
            <a:r>
              <a:rPr lang="en-US" dirty="0" smtClean="0"/>
              <a:t> </a:t>
            </a:r>
            <a:r>
              <a:rPr lang="en-US" dirty="0" err="1" smtClean="0"/>
              <a:t>uygulanan</a:t>
            </a:r>
            <a:r>
              <a:rPr lang="en-US" dirty="0" smtClean="0"/>
              <a:t> (İMV)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hastada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0000FF"/>
                </a:solidFill>
              </a:rPr>
              <a:t>entübasyondan</a:t>
            </a:r>
            <a:r>
              <a:rPr lang="en-US" dirty="0" smtClean="0">
                <a:solidFill>
                  <a:srgbClr val="0000FF"/>
                </a:solidFill>
              </a:rPr>
              <a:t> en </a:t>
            </a:r>
            <a:r>
              <a:rPr lang="en-US" dirty="0" err="1" smtClean="0">
                <a:solidFill>
                  <a:srgbClr val="0000FF"/>
                </a:solidFill>
              </a:rPr>
              <a:t>az</a:t>
            </a:r>
            <a:r>
              <a:rPr lang="en-US" dirty="0" smtClean="0">
                <a:solidFill>
                  <a:srgbClr val="0000FF"/>
                </a:solidFill>
              </a:rPr>
              <a:t> 48 </a:t>
            </a:r>
            <a:r>
              <a:rPr lang="en-US" dirty="0" err="1" smtClean="0">
                <a:solidFill>
                  <a:srgbClr val="0000FF"/>
                </a:solidFill>
              </a:rPr>
              <a:t>saat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sonra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/>
              <a:t>ve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ekstübasyonu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takiben</a:t>
            </a:r>
            <a:r>
              <a:rPr lang="en-US" dirty="0" smtClean="0">
                <a:solidFill>
                  <a:srgbClr val="0000FF"/>
                </a:solidFill>
              </a:rPr>
              <a:t> 48 </a:t>
            </a:r>
            <a:r>
              <a:rPr lang="en-US" dirty="0" err="1" smtClean="0">
                <a:solidFill>
                  <a:srgbClr val="0000FF"/>
                </a:solidFill>
              </a:rPr>
              <a:t>saat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içinde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çıkan</a:t>
            </a:r>
            <a:r>
              <a:rPr lang="en-US" dirty="0" smtClean="0"/>
              <a:t> </a:t>
            </a:r>
            <a:r>
              <a:rPr lang="en-US" dirty="0" err="1" smtClean="0"/>
              <a:t>pnömoni</a:t>
            </a:r>
            <a:r>
              <a:rPr lang="en-US" dirty="0" smtClean="0"/>
              <a:t> 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4429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</a:t>
            </a:r>
            <a:r>
              <a:rPr lang="en-US" dirty="0" err="1" smtClean="0"/>
              <a:t>ağışıklığı</a:t>
            </a:r>
            <a:r>
              <a:rPr lang="en-US" dirty="0" smtClean="0"/>
              <a:t> </a:t>
            </a:r>
            <a:r>
              <a:rPr lang="tr-TR" dirty="0" smtClean="0"/>
              <a:t>B</a:t>
            </a:r>
            <a:r>
              <a:rPr lang="en-US" dirty="0" err="1" smtClean="0"/>
              <a:t>askılanmış</a:t>
            </a:r>
            <a:r>
              <a:rPr lang="en-US" dirty="0" smtClean="0"/>
              <a:t> </a:t>
            </a:r>
            <a:r>
              <a:rPr lang="tr-TR" dirty="0" smtClean="0"/>
              <a:t>K</a:t>
            </a:r>
            <a:r>
              <a:rPr lang="en-US" dirty="0" err="1" smtClean="0"/>
              <a:t>işilerde</a:t>
            </a:r>
            <a:r>
              <a:rPr lang="en-US" dirty="0" smtClean="0"/>
              <a:t> </a:t>
            </a:r>
            <a:r>
              <a:rPr lang="tr-TR" dirty="0" smtClean="0"/>
              <a:t>G</a:t>
            </a:r>
            <a:r>
              <a:rPr lang="en-US" dirty="0" err="1" smtClean="0"/>
              <a:t>eliş</a:t>
            </a:r>
            <a:r>
              <a:rPr lang="tr-TR" dirty="0" smtClean="0"/>
              <a:t>en</a:t>
            </a:r>
            <a:r>
              <a:rPr lang="en-US" dirty="0" smtClean="0"/>
              <a:t> </a:t>
            </a:r>
            <a:r>
              <a:rPr lang="tr-TR" dirty="0" smtClean="0"/>
              <a:t>P</a:t>
            </a:r>
            <a:r>
              <a:rPr lang="en-US" dirty="0" err="1" smtClean="0"/>
              <a:t>nömoniler</a:t>
            </a:r>
            <a:r>
              <a:rPr lang="tr-TR" dirty="0" smtClean="0"/>
              <a:t> (BBKGP)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976572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Doğuştan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edinsel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İmmun</a:t>
            </a:r>
            <a:r>
              <a:rPr lang="en-US" dirty="0" smtClean="0"/>
              <a:t> </a:t>
            </a:r>
            <a:r>
              <a:rPr lang="en-US" dirty="0" err="1" smtClean="0"/>
              <a:t>yetmezliği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kişilerde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çıkan</a:t>
            </a:r>
            <a:r>
              <a:rPr lang="tr-TR" dirty="0" smtClean="0"/>
              <a:t>,</a:t>
            </a:r>
            <a:endParaRPr lang="tr-TR" dirty="0"/>
          </a:p>
          <a:p>
            <a:pPr>
              <a:lnSpc>
                <a:spcPct val="150000"/>
              </a:lnSpc>
            </a:pPr>
            <a:r>
              <a:rPr lang="en-US" sz="2400" dirty="0" err="1" smtClean="0"/>
              <a:t>genellikle</a:t>
            </a:r>
            <a:r>
              <a:rPr lang="en-US" sz="2400" dirty="0" smtClean="0"/>
              <a:t> </a:t>
            </a:r>
            <a:r>
              <a:rPr lang="en-US" sz="2400" dirty="0" err="1" smtClean="0"/>
              <a:t>alışılmışın</a:t>
            </a:r>
            <a:r>
              <a:rPr lang="en-US" sz="2400" dirty="0" smtClean="0"/>
              <a:t> </a:t>
            </a:r>
            <a:r>
              <a:rPr lang="en-US" sz="2400" dirty="0" err="1" smtClean="0"/>
              <a:t>dışında</a:t>
            </a:r>
            <a:r>
              <a:rPr lang="en-US" sz="2400" dirty="0" smtClean="0"/>
              <a:t> </a:t>
            </a:r>
            <a:r>
              <a:rPr lang="en-US" sz="2400" dirty="0" err="1" smtClean="0"/>
              <a:t>bir</a:t>
            </a:r>
            <a:r>
              <a:rPr lang="en-US" sz="2400" dirty="0" smtClean="0"/>
              <a:t> </a:t>
            </a:r>
            <a:r>
              <a:rPr lang="en-US" sz="2400" dirty="0" err="1" smtClean="0"/>
              <a:t>çok</a:t>
            </a:r>
            <a:r>
              <a:rPr lang="en-US" sz="2400" dirty="0" smtClean="0"/>
              <a:t> </a:t>
            </a:r>
            <a:r>
              <a:rPr lang="en-US" sz="2400" dirty="0" err="1" smtClean="0"/>
              <a:t>fırsatçı</a:t>
            </a:r>
            <a:r>
              <a:rPr lang="en-US" sz="2400" dirty="0" smtClean="0"/>
              <a:t> </a:t>
            </a:r>
            <a:r>
              <a:rPr lang="en-US" sz="2400" dirty="0" err="1" smtClean="0"/>
              <a:t>patojen</a:t>
            </a:r>
            <a:r>
              <a:rPr lang="en-US" sz="2400" dirty="0" smtClean="0"/>
              <a:t> </a:t>
            </a:r>
            <a:r>
              <a:rPr lang="en-US" sz="2400" dirty="0" err="1" smtClean="0"/>
              <a:t>mikroorganizmalar</a:t>
            </a:r>
            <a:r>
              <a:rPr lang="en-US" sz="2400" dirty="0" smtClean="0"/>
              <a:t> </a:t>
            </a:r>
            <a:r>
              <a:rPr lang="en-US" sz="2400" dirty="0" err="1" smtClean="0"/>
              <a:t>ile</a:t>
            </a:r>
            <a:r>
              <a:rPr lang="en-US" sz="2400" dirty="0" smtClean="0"/>
              <a:t> </a:t>
            </a:r>
            <a:r>
              <a:rPr lang="en-US" sz="2400" dirty="0" err="1" smtClean="0"/>
              <a:t>oluşan</a:t>
            </a:r>
            <a:r>
              <a:rPr lang="tr-TR" sz="2400" dirty="0" smtClean="0"/>
              <a:t>,</a:t>
            </a:r>
          </a:p>
          <a:p>
            <a:pPr>
              <a:lnSpc>
                <a:spcPct val="150000"/>
              </a:lnSpc>
            </a:pPr>
            <a:r>
              <a:rPr lang="en-US" dirty="0" err="1" smtClean="0"/>
              <a:t>klinik</a:t>
            </a:r>
            <a:r>
              <a:rPr lang="en-US" dirty="0" smtClean="0"/>
              <a:t> </a:t>
            </a:r>
            <a:r>
              <a:rPr lang="en-US" dirty="0" err="1" smtClean="0"/>
              <a:t>seyirleri</a:t>
            </a:r>
            <a:r>
              <a:rPr lang="en-US" dirty="0" smtClean="0"/>
              <a:t> </a:t>
            </a:r>
            <a:r>
              <a:rPr lang="en-US" dirty="0" err="1" smtClean="0"/>
              <a:t>immun</a:t>
            </a:r>
            <a:r>
              <a:rPr lang="en-US" dirty="0" smtClean="0"/>
              <a:t> </a:t>
            </a:r>
            <a:r>
              <a:rPr lang="en-US" dirty="0" err="1" smtClean="0"/>
              <a:t>yeterli</a:t>
            </a:r>
            <a:r>
              <a:rPr lang="en-US" dirty="0" smtClean="0"/>
              <a:t> </a:t>
            </a:r>
            <a:r>
              <a:rPr lang="en-US" dirty="0" err="1" smtClean="0"/>
              <a:t>kişilerdekinden</a:t>
            </a:r>
            <a:r>
              <a:rPr lang="en-US" dirty="0" smtClean="0"/>
              <a:t> </a:t>
            </a:r>
            <a:r>
              <a:rPr lang="en-US" dirty="0" err="1" smtClean="0"/>
              <a:t>önemli</a:t>
            </a:r>
            <a:r>
              <a:rPr lang="en-US" dirty="0" smtClean="0"/>
              <a:t> </a:t>
            </a:r>
            <a:r>
              <a:rPr lang="en-US" dirty="0" err="1" smtClean="0"/>
              <a:t>farklılıklar</a:t>
            </a:r>
            <a:r>
              <a:rPr lang="en-US" dirty="0" smtClean="0"/>
              <a:t> </a:t>
            </a:r>
            <a:r>
              <a:rPr lang="en-US" dirty="0" err="1" smtClean="0"/>
              <a:t>gösteren</a:t>
            </a:r>
            <a:r>
              <a:rPr lang="en-US" dirty="0" smtClean="0"/>
              <a:t>, </a:t>
            </a:r>
            <a:r>
              <a:rPr lang="en-US" dirty="0" err="1" smtClean="0"/>
              <a:t>mortalite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morbiditeleri</a:t>
            </a:r>
            <a:r>
              <a:rPr lang="en-US" dirty="0" smtClean="0"/>
              <a:t> </a:t>
            </a:r>
            <a:r>
              <a:rPr lang="en-US" dirty="0" err="1" smtClean="0"/>
              <a:t>genellikle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ağır</a:t>
            </a:r>
            <a:r>
              <a:rPr lang="en-US" dirty="0" smtClean="0"/>
              <a:t> </a:t>
            </a:r>
            <a:r>
              <a:rPr lang="en-US" dirty="0" err="1" smtClean="0"/>
              <a:t>seyreden</a:t>
            </a:r>
            <a:endParaRPr lang="tr-TR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tr-TR" dirty="0"/>
              <a:t>	</a:t>
            </a:r>
            <a:r>
              <a:rPr lang="tr-TR" dirty="0" smtClean="0"/>
              <a:t>	</a:t>
            </a:r>
            <a:r>
              <a:rPr lang="en-US" dirty="0" smtClean="0"/>
              <a:t> </a:t>
            </a:r>
            <a:r>
              <a:rPr lang="en-US" dirty="0" err="1" smtClean="0"/>
              <a:t>pnömoniler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2417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TOPLUM KÖKENLİ PNÖMONİLER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262941"/>
            <a:ext cx="9144000" cy="1655762"/>
          </a:xfrm>
        </p:spPr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5862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TANI nasıl konulur?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Akut alt solunum yolu hastalığının kliniği</a:t>
            </a:r>
          </a:p>
          <a:p>
            <a:pPr lvl="1"/>
            <a:r>
              <a:rPr lang="tr-TR" dirty="0"/>
              <a:t>Öksürük, balgam, </a:t>
            </a:r>
            <a:r>
              <a:rPr lang="tr-TR" dirty="0" err="1"/>
              <a:t>hemoptizi</a:t>
            </a:r>
            <a:r>
              <a:rPr lang="tr-TR" dirty="0"/>
              <a:t>, yan ağrısı, </a:t>
            </a:r>
            <a:r>
              <a:rPr lang="tr-TR" dirty="0" err="1"/>
              <a:t>dispne</a:t>
            </a:r>
            <a:r>
              <a:rPr lang="tr-TR" dirty="0"/>
              <a:t>, </a:t>
            </a:r>
            <a:r>
              <a:rPr lang="tr-TR" dirty="0" err="1"/>
              <a:t>takipne</a:t>
            </a:r>
            <a:r>
              <a:rPr lang="tr-TR" dirty="0"/>
              <a:t>, </a:t>
            </a:r>
            <a:r>
              <a:rPr lang="tr-TR" dirty="0" err="1"/>
              <a:t>siyanoz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smtClean="0"/>
              <a:t>Enfeksiyona bağlı sistemik bulgular</a:t>
            </a:r>
          </a:p>
          <a:p>
            <a:pPr lvl="1"/>
            <a:r>
              <a:rPr lang="tr-TR" dirty="0" smtClean="0"/>
              <a:t>Ateş </a:t>
            </a:r>
            <a:r>
              <a:rPr lang="tr-TR" dirty="0"/>
              <a:t>(</a:t>
            </a:r>
            <a:r>
              <a:rPr lang="tr-TR" dirty="0">
                <a:cs typeface="Arial" panose="020B0604020202020204" pitchFamily="34" charset="0"/>
              </a:rPr>
              <a:t>≥</a:t>
            </a:r>
            <a:r>
              <a:rPr lang="tr-TR" dirty="0"/>
              <a:t>38</a:t>
            </a:r>
            <a:r>
              <a:rPr lang="en-US" dirty="0">
                <a:cs typeface="Arial" panose="020B0604020202020204" pitchFamily="34" charset="0"/>
              </a:rPr>
              <a:t>°</a:t>
            </a:r>
            <a:r>
              <a:rPr lang="tr-TR" dirty="0"/>
              <a:t>C), terleme, üşüme-titreme, halsizlik, iştahsızlık, taşikardi</a:t>
            </a:r>
          </a:p>
          <a:p>
            <a:r>
              <a:rPr lang="tr-TR" dirty="0"/>
              <a:t>Başka bir nedeni olmayan yeni </a:t>
            </a:r>
            <a:r>
              <a:rPr lang="tr-TR" dirty="0" err="1"/>
              <a:t>fokal</a:t>
            </a:r>
            <a:r>
              <a:rPr lang="tr-TR" dirty="0"/>
              <a:t> göğüs </a:t>
            </a:r>
            <a:r>
              <a:rPr lang="tr-TR" dirty="0" err="1"/>
              <a:t>röntgenogram</a:t>
            </a:r>
            <a:r>
              <a:rPr lang="tr-TR" dirty="0"/>
              <a:t> bulguları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706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Öğrenme hedefleri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Tanım</a:t>
            </a:r>
          </a:p>
          <a:p>
            <a:r>
              <a:rPr lang="tr-TR" dirty="0" smtClean="0"/>
              <a:t>Epidemiyoloji</a:t>
            </a:r>
          </a:p>
          <a:p>
            <a:r>
              <a:rPr lang="tr-TR" dirty="0" err="1"/>
              <a:t>E</a:t>
            </a:r>
            <a:r>
              <a:rPr lang="tr-TR" dirty="0" err="1" smtClean="0"/>
              <a:t>tyoloji</a:t>
            </a:r>
            <a:endParaRPr lang="tr-TR" dirty="0" smtClean="0"/>
          </a:p>
          <a:p>
            <a:r>
              <a:rPr lang="tr-TR" dirty="0" err="1" smtClean="0"/>
              <a:t>Anamnez</a:t>
            </a:r>
            <a:endParaRPr lang="tr-TR" dirty="0" smtClean="0"/>
          </a:p>
          <a:p>
            <a:r>
              <a:rPr lang="tr-TR" dirty="0" smtClean="0"/>
              <a:t>Fizik muayene</a:t>
            </a:r>
          </a:p>
          <a:p>
            <a:r>
              <a:rPr lang="tr-TR" dirty="0" smtClean="0"/>
              <a:t>Radyoloji</a:t>
            </a:r>
          </a:p>
          <a:p>
            <a:r>
              <a:rPr lang="tr-TR" dirty="0" smtClean="0"/>
              <a:t>Laboratuvar</a:t>
            </a:r>
          </a:p>
          <a:p>
            <a:r>
              <a:rPr lang="tr-TR" dirty="0" smtClean="0"/>
              <a:t>Sınıflama</a:t>
            </a:r>
          </a:p>
          <a:p>
            <a:r>
              <a:rPr lang="tr-TR" dirty="0" smtClean="0"/>
              <a:t>Tedavi 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392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0627" y="186366"/>
            <a:ext cx="10515600" cy="1325563"/>
          </a:xfrm>
        </p:spPr>
        <p:txBody>
          <a:bodyPr/>
          <a:lstStyle/>
          <a:p>
            <a:r>
              <a:rPr lang="tr-TR" i="1" dirty="0" smtClean="0">
                <a:solidFill>
                  <a:srgbClr val="FF0000"/>
                </a:solidFill>
              </a:rPr>
              <a:t>ANAMNEZ: </a:t>
            </a:r>
            <a:endParaRPr lang="tr-TR" i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11929"/>
            <a:ext cx="10515600" cy="517858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	akut veya </a:t>
            </a:r>
            <a:r>
              <a:rPr lang="tr-TR" dirty="0" err="1" smtClean="0"/>
              <a:t>subakut</a:t>
            </a:r>
            <a:r>
              <a:rPr lang="tr-TR" dirty="0" smtClean="0"/>
              <a:t> başlangıçlı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Öksürük,(önceleri kuru, sonra balgamlı olabilir)</a:t>
            </a:r>
          </a:p>
          <a:p>
            <a:r>
              <a:rPr lang="tr-TR" dirty="0" smtClean="0"/>
              <a:t>Balgam çıkarma ( genelde sarı yeşil renkli, yapışkan)</a:t>
            </a:r>
          </a:p>
          <a:p>
            <a:r>
              <a:rPr lang="tr-TR" dirty="0" err="1" smtClean="0"/>
              <a:t>Hemoptizi</a:t>
            </a:r>
            <a:r>
              <a:rPr lang="tr-TR" dirty="0" smtClean="0"/>
              <a:t> ( sonradan ilave olabilir, paslı balgam şeklinde </a:t>
            </a:r>
            <a:r>
              <a:rPr lang="tr-TR" dirty="0" err="1" smtClean="0"/>
              <a:t>pnömokoksik</a:t>
            </a:r>
            <a:r>
              <a:rPr lang="tr-TR" dirty="0" smtClean="0"/>
              <a:t> </a:t>
            </a:r>
            <a:r>
              <a:rPr lang="tr-TR" dirty="0" err="1" smtClean="0"/>
              <a:t>pnömoni</a:t>
            </a:r>
            <a:r>
              <a:rPr lang="tr-TR" dirty="0" smtClean="0"/>
              <a:t> için tipiktir)</a:t>
            </a:r>
          </a:p>
          <a:p>
            <a:r>
              <a:rPr lang="tr-TR" dirty="0" smtClean="0"/>
              <a:t>Göğüs ağrısı</a:t>
            </a:r>
          </a:p>
          <a:p>
            <a:r>
              <a:rPr lang="tr-TR" dirty="0" smtClean="0"/>
              <a:t>Nefes darlığı</a:t>
            </a:r>
          </a:p>
          <a:p>
            <a:r>
              <a:rPr lang="tr-TR" dirty="0" err="1" smtClean="0"/>
              <a:t>Takipne</a:t>
            </a:r>
            <a:r>
              <a:rPr lang="tr-TR" dirty="0" smtClean="0"/>
              <a:t>,</a:t>
            </a:r>
          </a:p>
          <a:p>
            <a:r>
              <a:rPr lang="tr-TR" dirty="0" err="1" smtClean="0"/>
              <a:t>Siyanoz</a:t>
            </a:r>
            <a:r>
              <a:rPr lang="tr-TR" dirty="0" smtClean="0"/>
              <a:t>,</a:t>
            </a:r>
          </a:p>
          <a:p>
            <a:r>
              <a:rPr lang="tr-TR" dirty="0" smtClean="0"/>
              <a:t>Ateş, üşüme titreme (sıtma tutması), terleme, halsizlik, iştahsızlık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014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i="1" dirty="0" smtClean="0">
                <a:solidFill>
                  <a:srgbClr val="FF0000"/>
                </a:solidFill>
              </a:rPr>
              <a:t>FİZİK MUAYENE: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inspiryum</a:t>
            </a:r>
            <a:r>
              <a:rPr lang="tr-TR" dirty="0" smtClean="0"/>
              <a:t> sonu ince </a:t>
            </a:r>
            <a:r>
              <a:rPr lang="tr-TR" dirty="0" err="1" smtClean="0"/>
              <a:t>raller</a:t>
            </a:r>
            <a:r>
              <a:rPr lang="tr-TR" dirty="0" smtClean="0"/>
              <a:t>,</a:t>
            </a:r>
          </a:p>
          <a:p>
            <a:r>
              <a:rPr lang="tr-TR" dirty="0" smtClean="0"/>
              <a:t>konsolidasyon bulguları (perküsyonda </a:t>
            </a:r>
            <a:r>
              <a:rPr lang="tr-TR" dirty="0" err="1" smtClean="0"/>
              <a:t>matite</a:t>
            </a:r>
            <a:r>
              <a:rPr lang="tr-TR" dirty="0" smtClean="0"/>
              <a:t>, </a:t>
            </a:r>
            <a:r>
              <a:rPr lang="tr-TR" dirty="0" err="1" smtClean="0"/>
              <a:t>bronşiyal</a:t>
            </a:r>
            <a:r>
              <a:rPr lang="tr-TR" dirty="0" smtClean="0"/>
              <a:t> ses)</a:t>
            </a:r>
          </a:p>
          <a:p>
            <a:r>
              <a:rPr lang="tr-TR" dirty="0" err="1" smtClean="0"/>
              <a:t>Taşipne</a:t>
            </a:r>
            <a:r>
              <a:rPr lang="tr-TR" dirty="0" smtClean="0"/>
              <a:t>, taşikardi, </a:t>
            </a:r>
            <a:r>
              <a:rPr lang="tr-TR" dirty="0" err="1" smtClean="0"/>
              <a:t>siyanoz</a:t>
            </a:r>
            <a:endParaRPr lang="tr-TR" dirty="0"/>
          </a:p>
          <a:p>
            <a:r>
              <a:rPr lang="tr-TR" dirty="0" smtClean="0"/>
              <a:t>Yardımcı Solunum kaslarının katılımı, </a:t>
            </a:r>
            <a:r>
              <a:rPr lang="tr-TR" dirty="0" err="1" smtClean="0"/>
              <a:t>İnterkostal</a:t>
            </a:r>
            <a:r>
              <a:rPr lang="tr-TR" dirty="0" smtClean="0"/>
              <a:t> çekilmeler</a:t>
            </a:r>
          </a:p>
          <a:p>
            <a:r>
              <a:rPr lang="tr-TR" dirty="0" smtClean="0"/>
              <a:t>Ateş, terleme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552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i="1" dirty="0" smtClean="0">
                <a:solidFill>
                  <a:srgbClr val="FF0000"/>
                </a:solidFill>
              </a:rPr>
              <a:t>RADYOLOJİ: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-457200">
              <a:spcBef>
                <a:spcPts val="1000"/>
              </a:spcBef>
            </a:pPr>
            <a:r>
              <a:rPr lang="tr-TR" sz="3200" dirty="0" err="1" smtClean="0"/>
              <a:t>Non-segmenter</a:t>
            </a:r>
            <a:r>
              <a:rPr lang="tr-TR" sz="3200" dirty="0" smtClean="0"/>
              <a:t> </a:t>
            </a:r>
            <a:r>
              <a:rPr lang="tr-TR" sz="3200" dirty="0" err="1" smtClean="0"/>
              <a:t>alveoler</a:t>
            </a:r>
            <a:r>
              <a:rPr lang="tr-TR" sz="3200" dirty="0" smtClean="0"/>
              <a:t> (</a:t>
            </a:r>
            <a:r>
              <a:rPr lang="tr-TR" sz="3200" dirty="0" err="1" smtClean="0"/>
              <a:t>Lober</a:t>
            </a:r>
            <a:r>
              <a:rPr lang="tr-TR" sz="3200" dirty="0" smtClean="0"/>
              <a:t>) konsolidasyon,</a:t>
            </a:r>
          </a:p>
          <a:p>
            <a:pPr marL="228600" lvl="1">
              <a:spcBef>
                <a:spcPts val="1000"/>
              </a:spcBef>
            </a:pPr>
            <a:r>
              <a:rPr lang="tr-TR" sz="3200" dirty="0" smtClean="0"/>
              <a:t>  </a:t>
            </a:r>
            <a:r>
              <a:rPr lang="tr-TR" sz="3200" dirty="0" err="1" smtClean="0"/>
              <a:t>interstisyel</a:t>
            </a:r>
            <a:r>
              <a:rPr lang="tr-TR" sz="3200" dirty="0" smtClean="0"/>
              <a:t> </a:t>
            </a:r>
            <a:r>
              <a:rPr lang="tr-TR" sz="3200" dirty="0" err="1"/>
              <a:t>pnömoni</a:t>
            </a:r>
            <a:r>
              <a:rPr lang="tr-TR" sz="3200" dirty="0" smtClean="0"/>
              <a:t>,</a:t>
            </a:r>
          </a:p>
          <a:p>
            <a:pPr marL="228600" lvl="1">
              <a:spcBef>
                <a:spcPts val="1000"/>
              </a:spcBef>
            </a:pPr>
            <a:r>
              <a:rPr lang="tr-TR" sz="3200" dirty="0" smtClean="0"/>
              <a:t>  yamalı </a:t>
            </a:r>
            <a:r>
              <a:rPr lang="tr-TR" sz="3200" dirty="0" err="1"/>
              <a:t>infiltrasyonlar</a:t>
            </a:r>
            <a:r>
              <a:rPr lang="tr-TR" sz="3200" dirty="0"/>
              <a:t> (</a:t>
            </a:r>
            <a:r>
              <a:rPr lang="tr-TR" sz="3200" dirty="0" err="1"/>
              <a:t>Bronkopnömoni</a:t>
            </a:r>
            <a:r>
              <a:rPr lang="tr-TR" sz="3200" dirty="0" smtClean="0"/>
              <a:t>),</a:t>
            </a:r>
          </a:p>
          <a:p>
            <a:pPr marL="228600" lvl="1">
              <a:spcBef>
                <a:spcPts val="1000"/>
              </a:spcBef>
            </a:pPr>
            <a:r>
              <a:rPr lang="tr-TR" sz="3200" dirty="0" smtClean="0"/>
              <a:t>  apse,</a:t>
            </a:r>
          </a:p>
          <a:p>
            <a:pPr marL="228600" lvl="1">
              <a:spcBef>
                <a:spcPts val="1000"/>
              </a:spcBef>
            </a:pPr>
            <a:r>
              <a:rPr lang="tr-TR" sz="3200" dirty="0" smtClean="0"/>
              <a:t>  </a:t>
            </a:r>
            <a:r>
              <a:rPr lang="tr-TR" sz="3200" dirty="0" err="1" smtClean="0"/>
              <a:t>plevral</a:t>
            </a:r>
            <a:r>
              <a:rPr lang="tr-TR" sz="3200" dirty="0" smtClean="0"/>
              <a:t> </a:t>
            </a:r>
            <a:r>
              <a:rPr lang="tr-TR" sz="3200" dirty="0"/>
              <a:t>sıvı</a:t>
            </a:r>
            <a:r>
              <a:rPr lang="tr-TR" sz="3200" dirty="0" smtClean="0"/>
              <a:t>,</a:t>
            </a:r>
          </a:p>
          <a:p>
            <a:pPr marL="228600" lvl="1">
              <a:spcBef>
                <a:spcPts val="1000"/>
              </a:spcBef>
            </a:pPr>
            <a:r>
              <a:rPr lang="tr-TR" sz="3200" dirty="0" smtClean="0"/>
              <a:t>  </a:t>
            </a:r>
            <a:r>
              <a:rPr lang="tr-TR" sz="3200" dirty="0" err="1" smtClean="0"/>
              <a:t>pnömatosel</a:t>
            </a:r>
            <a:endParaRPr lang="tr-TR" sz="32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843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Tipik </a:t>
            </a:r>
            <a:r>
              <a:rPr lang="tr-TR" dirty="0" err="1" smtClean="0">
                <a:solidFill>
                  <a:srgbClr val="FF0000"/>
                </a:solidFill>
              </a:rPr>
              <a:t>pnömoni</a:t>
            </a:r>
            <a:r>
              <a:rPr lang="tr-TR" dirty="0" smtClean="0">
                <a:solidFill>
                  <a:srgbClr val="FF0000"/>
                </a:solidFill>
              </a:rPr>
              <a:t>: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  Akut, gürültülü başlangıç</a:t>
            </a:r>
          </a:p>
          <a:p>
            <a:r>
              <a:rPr lang="tr-TR" dirty="0" smtClean="0"/>
              <a:t>  Üşüme-titreme ile ani yükselen ateş</a:t>
            </a:r>
          </a:p>
          <a:p>
            <a:r>
              <a:rPr lang="tr-TR" dirty="0" smtClean="0"/>
              <a:t>  Öksürük, </a:t>
            </a:r>
            <a:r>
              <a:rPr lang="tr-TR" dirty="0" err="1" smtClean="0"/>
              <a:t>pürülan</a:t>
            </a:r>
            <a:r>
              <a:rPr lang="tr-TR" dirty="0" smtClean="0"/>
              <a:t> balgam çıkarma</a:t>
            </a:r>
          </a:p>
          <a:p>
            <a:r>
              <a:rPr lang="tr-TR" dirty="0" smtClean="0"/>
              <a:t>  </a:t>
            </a:r>
            <a:r>
              <a:rPr lang="tr-TR" dirty="0" err="1" smtClean="0"/>
              <a:t>Plöretik</a:t>
            </a:r>
            <a:r>
              <a:rPr lang="tr-TR" dirty="0" smtClean="0"/>
              <a:t> tipte yan ağrısı</a:t>
            </a:r>
          </a:p>
          <a:p>
            <a:r>
              <a:rPr lang="tr-TR" dirty="0" smtClean="0"/>
              <a:t>  FM’ de inspiryum sonu ince </a:t>
            </a:r>
            <a:r>
              <a:rPr lang="tr-TR" dirty="0" err="1" smtClean="0"/>
              <a:t>raller</a:t>
            </a:r>
            <a:r>
              <a:rPr lang="tr-TR" dirty="0" smtClean="0"/>
              <a:t>, konsolidasyon bulguları       	(perküsyonda </a:t>
            </a:r>
            <a:r>
              <a:rPr lang="tr-TR" dirty="0" err="1" smtClean="0"/>
              <a:t>matite</a:t>
            </a:r>
            <a:r>
              <a:rPr lang="tr-TR" dirty="0" smtClean="0"/>
              <a:t>, </a:t>
            </a:r>
            <a:r>
              <a:rPr lang="tr-TR" dirty="0" err="1" smtClean="0"/>
              <a:t>bronşiyal</a:t>
            </a:r>
            <a:r>
              <a:rPr lang="tr-TR" dirty="0" smtClean="0"/>
              <a:t> ses)</a:t>
            </a:r>
          </a:p>
          <a:p>
            <a:r>
              <a:rPr lang="tr-TR" dirty="0" smtClean="0"/>
              <a:t>  Radyoloji: </a:t>
            </a:r>
            <a:r>
              <a:rPr lang="tr-TR" dirty="0" err="1" smtClean="0"/>
              <a:t>Lober</a:t>
            </a:r>
            <a:r>
              <a:rPr lang="tr-TR" dirty="0" smtClean="0"/>
              <a:t> konsolidasyon</a:t>
            </a:r>
          </a:p>
          <a:p>
            <a:r>
              <a:rPr lang="tr-TR" dirty="0" smtClean="0"/>
              <a:t>  </a:t>
            </a:r>
            <a:r>
              <a:rPr lang="tr-TR" dirty="0" err="1" smtClean="0"/>
              <a:t>Lökositoz</a:t>
            </a:r>
            <a:endParaRPr lang="tr-TR" dirty="0" smtClean="0"/>
          </a:p>
          <a:p>
            <a:r>
              <a:rPr lang="tr-TR" dirty="0" smtClean="0"/>
              <a:t>  En sık etken S. </a:t>
            </a:r>
            <a:r>
              <a:rPr lang="tr-TR" dirty="0" err="1" smtClean="0"/>
              <a:t>pneumoniae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2717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Atipik </a:t>
            </a:r>
            <a:r>
              <a:rPr lang="tr-TR" dirty="0" err="1" smtClean="0">
                <a:solidFill>
                  <a:srgbClr val="FF0000"/>
                </a:solidFill>
              </a:rPr>
              <a:t>pnömoni</a:t>
            </a:r>
            <a:r>
              <a:rPr lang="tr-TR" dirty="0" smtClean="0">
                <a:solidFill>
                  <a:srgbClr val="FF0000"/>
                </a:solidFill>
              </a:rPr>
              <a:t>: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   Ateş, halsizlik, baş ağrısı gibi </a:t>
            </a:r>
            <a:r>
              <a:rPr lang="tr-TR" dirty="0" err="1" smtClean="0"/>
              <a:t>prodromal</a:t>
            </a:r>
            <a:r>
              <a:rPr lang="tr-TR" dirty="0" smtClean="0"/>
              <a:t> belirtiler</a:t>
            </a:r>
          </a:p>
          <a:p>
            <a:r>
              <a:rPr lang="tr-TR" dirty="0" smtClean="0"/>
              <a:t>   Kuru veya </a:t>
            </a:r>
            <a:r>
              <a:rPr lang="tr-TR" dirty="0" err="1" smtClean="0"/>
              <a:t>mukoit</a:t>
            </a:r>
            <a:r>
              <a:rPr lang="tr-TR" dirty="0" smtClean="0"/>
              <a:t> balgamla birlikte öksürük, hırıltılı solunum</a:t>
            </a:r>
          </a:p>
          <a:p>
            <a:r>
              <a:rPr lang="tr-TR" dirty="0" smtClean="0"/>
              <a:t>   Radyoloji: </a:t>
            </a:r>
            <a:r>
              <a:rPr lang="tr-TR" dirty="0" err="1" smtClean="0"/>
              <a:t>Bilateral</a:t>
            </a:r>
            <a:r>
              <a:rPr lang="tr-TR" dirty="0" smtClean="0"/>
              <a:t> yamalı </a:t>
            </a:r>
            <a:r>
              <a:rPr lang="tr-TR" dirty="0" err="1" smtClean="0"/>
              <a:t>infiltratlar</a:t>
            </a:r>
            <a:endParaRPr lang="tr-TR" dirty="0" smtClean="0"/>
          </a:p>
          <a:p>
            <a:r>
              <a:rPr lang="tr-TR" dirty="0" smtClean="0"/>
              <a:t>   FM ve radyolojik bulgular uyumsuz</a:t>
            </a:r>
          </a:p>
          <a:p>
            <a:r>
              <a:rPr lang="tr-TR" dirty="0" smtClean="0"/>
              <a:t>   </a:t>
            </a:r>
            <a:r>
              <a:rPr lang="tr-TR" dirty="0" err="1" smtClean="0"/>
              <a:t>Lökositoz</a:t>
            </a:r>
            <a:r>
              <a:rPr lang="tr-TR" dirty="0" smtClean="0"/>
              <a:t> yok</a:t>
            </a:r>
          </a:p>
          <a:p>
            <a:r>
              <a:rPr lang="tr-TR" dirty="0" smtClean="0"/>
              <a:t>   AC dışı sistemik organ tutulumuna ait semptomlar ve bulgular ön planda</a:t>
            </a:r>
          </a:p>
          <a:p>
            <a:r>
              <a:rPr lang="tr-TR" dirty="0" smtClean="0"/>
              <a:t>   Başlıca etkenler:    M. </a:t>
            </a:r>
            <a:r>
              <a:rPr lang="tr-TR" dirty="0" err="1" smtClean="0"/>
              <a:t>pneumoniae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                                      C. </a:t>
            </a:r>
            <a:r>
              <a:rPr lang="tr-TR" dirty="0" err="1" smtClean="0"/>
              <a:t>Pneumoniae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                                       </a:t>
            </a:r>
            <a:r>
              <a:rPr lang="tr-TR" dirty="0" err="1" smtClean="0"/>
              <a:t>Legionella</a:t>
            </a:r>
            <a:r>
              <a:rPr lang="tr-TR" dirty="0" smtClean="0"/>
              <a:t> </a:t>
            </a:r>
            <a:r>
              <a:rPr lang="tr-TR" dirty="0" err="1" smtClean="0"/>
              <a:t>pneumophila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148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ETYOLOJİ: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92458"/>
          </a:xfrm>
        </p:spPr>
        <p:txBody>
          <a:bodyPr>
            <a:normAutofit fontScale="92500" lnSpcReduction="20000"/>
          </a:bodyPr>
          <a:lstStyle/>
          <a:p>
            <a:r>
              <a:rPr lang="tr-TR" sz="4300" dirty="0" smtClean="0">
                <a:solidFill>
                  <a:srgbClr val="FF0000"/>
                </a:solidFill>
              </a:rPr>
              <a:t>BAKTERİLER: % 50</a:t>
            </a:r>
          </a:p>
          <a:p>
            <a:r>
              <a:rPr lang="tr-TR" i="1" dirty="0" smtClean="0"/>
              <a:t> </a:t>
            </a:r>
            <a:r>
              <a:rPr lang="tr-TR" i="1" dirty="0" err="1" smtClean="0"/>
              <a:t>Streptococcus</a:t>
            </a:r>
            <a:r>
              <a:rPr lang="tr-TR" i="1" dirty="0" smtClean="0"/>
              <a:t> </a:t>
            </a:r>
            <a:r>
              <a:rPr lang="tr-TR" i="1" dirty="0" err="1"/>
              <a:t>pneumoniae</a:t>
            </a:r>
            <a:r>
              <a:rPr lang="tr-TR" i="1" dirty="0" smtClean="0"/>
              <a:t>,</a:t>
            </a:r>
          </a:p>
          <a:p>
            <a:r>
              <a:rPr lang="tr-TR" i="1" dirty="0"/>
              <a:t> </a:t>
            </a:r>
            <a:r>
              <a:rPr lang="tr-TR" i="1" dirty="0" err="1" smtClean="0"/>
              <a:t>Haemophilus</a:t>
            </a:r>
            <a:r>
              <a:rPr lang="tr-TR" i="1" dirty="0" smtClean="0"/>
              <a:t> </a:t>
            </a:r>
            <a:r>
              <a:rPr lang="tr-TR" i="1" dirty="0" err="1"/>
              <a:t>influenzae</a:t>
            </a:r>
            <a:r>
              <a:rPr lang="tr-TR" i="1" dirty="0" smtClean="0"/>
              <a:t>,</a:t>
            </a:r>
          </a:p>
          <a:p>
            <a:r>
              <a:rPr lang="tr-TR" i="1" dirty="0" smtClean="0"/>
              <a:t> </a:t>
            </a:r>
            <a:r>
              <a:rPr lang="tr-TR" i="1" dirty="0" err="1"/>
              <a:t>Moraxella</a:t>
            </a:r>
            <a:r>
              <a:rPr lang="tr-TR" i="1" dirty="0"/>
              <a:t> </a:t>
            </a:r>
            <a:r>
              <a:rPr lang="tr-TR" i="1" dirty="0" err="1"/>
              <a:t>catarrhalis</a:t>
            </a:r>
            <a:r>
              <a:rPr lang="tr-TR" i="1" dirty="0" smtClean="0"/>
              <a:t>,</a:t>
            </a:r>
            <a:endParaRPr lang="tr-TR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tr-TR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i="1" dirty="0" err="1" smtClean="0">
                <a:solidFill>
                  <a:schemeClr val="accent1">
                    <a:lumMod val="75000"/>
                  </a:schemeClr>
                </a:solidFill>
              </a:rPr>
              <a:t>Mycoplasma</a:t>
            </a:r>
            <a:r>
              <a:rPr lang="tr-TR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i="1" dirty="0" err="1" smtClean="0">
                <a:solidFill>
                  <a:schemeClr val="accent1">
                    <a:lumMod val="75000"/>
                  </a:schemeClr>
                </a:solidFill>
              </a:rPr>
              <a:t>pneumoniae</a:t>
            </a:r>
            <a:endParaRPr lang="tr-TR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tr-TR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i="1" dirty="0" err="1" smtClean="0">
                <a:solidFill>
                  <a:schemeClr val="accent1">
                    <a:lumMod val="75000"/>
                  </a:schemeClr>
                </a:solidFill>
              </a:rPr>
              <a:t>Chlamydia</a:t>
            </a:r>
            <a:r>
              <a:rPr lang="tr-TR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i="1" dirty="0" err="1">
                <a:solidFill>
                  <a:schemeClr val="accent1">
                    <a:lumMod val="75000"/>
                  </a:schemeClr>
                </a:solidFill>
              </a:rPr>
              <a:t>pneumoniae</a:t>
            </a:r>
            <a:r>
              <a:rPr lang="tr-TR" i="1" dirty="0" smtClean="0">
                <a:solidFill>
                  <a:schemeClr val="accent1">
                    <a:lumMod val="75000"/>
                  </a:schemeClr>
                </a:solidFill>
              </a:rPr>
              <a:t>,                 </a:t>
            </a:r>
            <a:r>
              <a:rPr lang="tr-TR" i="1" dirty="0" err="1" smtClean="0">
                <a:solidFill>
                  <a:schemeClr val="accent1">
                    <a:lumMod val="75000"/>
                  </a:schemeClr>
                </a:solidFill>
              </a:rPr>
              <a:t>atipikler</a:t>
            </a:r>
            <a:r>
              <a:rPr lang="tr-TR" i="1" dirty="0" smtClean="0">
                <a:solidFill>
                  <a:schemeClr val="accent1">
                    <a:lumMod val="75000"/>
                  </a:schemeClr>
                </a:solidFill>
              </a:rPr>
              <a:t> %20</a:t>
            </a:r>
          </a:p>
          <a:p>
            <a:r>
              <a:rPr lang="tr-TR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i="1" dirty="0" err="1">
                <a:solidFill>
                  <a:schemeClr val="accent1">
                    <a:lumMod val="75000"/>
                  </a:schemeClr>
                </a:solidFill>
              </a:rPr>
              <a:t>Legionella</a:t>
            </a:r>
            <a:r>
              <a:rPr lang="tr-TR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i="1" dirty="0" err="1">
                <a:solidFill>
                  <a:schemeClr val="accent1">
                    <a:lumMod val="75000"/>
                  </a:schemeClr>
                </a:solidFill>
              </a:rPr>
              <a:t>pneumophila</a:t>
            </a:r>
            <a:r>
              <a:rPr lang="tr-TR" i="1" dirty="0" smtClean="0">
                <a:solidFill>
                  <a:schemeClr val="accent1">
                    <a:lumMod val="75000"/>
                  </a:schemeClr>
                </a:solidFill>
              </a:rPr>
              <a:t>,</a:t>
            </a:r>
          </a:p>
          <a:p>
            <a:r>
              <a:rPr lang="tr-TR" i="1" dirty="0" smtClean="0"/>
              <a:t> </a:t>
            </a:r>
            <a:r>
              <a:rPr lang="tr-TR" i="1" dirty="0" err="1"/>
              <a:t>Staphylococcus</a:t>
            </a:r>
            <a:r>
              <a:rPr lang="tr-TR" i="1" dirty="0"/>
              <a:t> </a:t>
            </a:r>
            <a:r>
              <a:rPr lang="tr-TR" i="1" dirty="0" err="1"/>
              <a:t>aureus</a:t>
            </a:r>
            <a:r>
              <a:rPr lang="tr-TR" i="1" dirty="0" smtClean="0"/>
              <a:t>,</a:t>
            </a:r>
          </a:p>
          <a:p>
            <a:r>
              <a:rPr lang="tr-TR" i="1" dirty="0" smtClean="0"/>
              <a:t> </a:t>
            </a:r>
            <a:r>
              <a:rPr lang="tr-TR" i="1" dirty="0" err="1"/>
              <a:t>Klebsiella</a:t>
            </a:r>
            <a:r>
              <a:rPr lang="tr-TR" i="1" dirty="0"/>
              <a:t> </a:t>
            </a:r>
            <a:r>
              <a:rPr lang="tr-TR" i="1" dirty="0" err="1"/>
              <a:t>pneumoniae</a:t>
            </a:r>
            <a:r>
              <a:rPr lang="tr-TR" i="1" dirty="0" smtClean="0"/>
              <a:t>,</a:t>
            </a:r>
          </a:p>
          <a:p>
            <a:r>
              <a:rPr lang="tr-TR" i="1" dirty="0" smtClean="0"/>
              <a:t> </a:t>
            </a:r>
            <a:r>
              <a:rPr lang="tr-TR" i="1" dirty="0" err="1"/>
              <a:t>Escherichia</a:t>
            </a:r>
            <a:r>
              <a:rPr lang="tr-TR" i="1" dirty="0"/>
              <a:t> </a:t>
            </a:r>
            <a:r>
              <a:rPr lang="tr-TR" i="1" dirty="0" err="1" smtClean="0"/>
              <a:t>coli</a:t>
            </a:r>
            <a:endParaRPr lang="tr-TR" i="1" dirty="0" smtClean="0"/>
          </a:p>
          <a:p>
            <a:r>
              <a:rPr lang="tr-TR" i="1" dirty="0" smtClean="0"/>
              <a:t> </a:t>
            </a:r>
            <a:r>
              <a:rPr lang="tr-TR" i="1" dirty="0" err="1" smtClean="0"/>
              <a:t>Pseudomonas</a:t>
            </a:r>
            <a:r>
              <a:rPr lang="tr-TR" i="1" dirty="0" smtClean="0"/>
              <a:t> </a:t>
            </a:r>
            <a:r>
              <a:rPr lang="tr-TR" i="1" dirty="0" err="1" smtClean="0"/>
              <a:t>auroginosae</a:t>
            </a:r>
            <a:endParaRPr lang="tr-TR" dirty="0"/>
          </a:p>
        </p:txBody>
      </p:sp>
      <p:sp>
        <p:nvSpPr>
          <p:cNvPr id="4" name="Sağ Ayraç 3"/>
          <p:cNvSpPr/>
          <p:nvPr/>
        </p:nvSpPr>
        <p:spPr>
          <a:xfrm>
            <a:off x="4906978" y="3684760"/>
            <a:ext cx="606582" cy="104114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56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ETYOLOJİ: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3200" dirty="0" smtClean="0">
                <a:solidFill>
                  <a:srgbClr val="FF0000"/>
                </a:solidFill>
              </a:rPr>
              <a:t>VİRUSLAR: % 30</a:t>
            </a:r>
          </a:p>
          <a:p>
            <a:r>
              <a:rPr lang="tr-TR" i="1" dirty="0" err="1" smtClean="0"/>
              <a:t>respiratory</a:t>
            </a:r>
            <a:r>
              <a:rPr lang="tr-TR" i="1" dirty="0" smtClean="0"/>
              <a:t> </a:t>
            </a:r>
            <a:r>
              <a:rPr lang="tr-TR" i="1" dirty="0" err="1" smtClean="0"/>
              <a:t>syncytial</a:t>
            </a:r>
            <a:r>
              <a:rPr lang="tr-TR" i="1" dirty="0" smtClean="0"/>
              <a:t> virüs</a:t>
            </a:r>
          </a:p>
          <a:p>
            <a:r>
              <a:rPr lang="tr-TR" dirty="0" smtClean="0"/>
              <a:t> </a:t>
            </a:r>
            <a:r>
              <a:rPr lang="tr-TR" i="1" dirty="0" err="1" smtClean="0"/>
              <a:t>influenza</a:t>
            </a:r>
            <a:r>
              <a:rPr lang="tr-TR" i="1" dirty="0" smtClean="0"/>
              <a:t> </a:t>
            </a:r>
            <a:r>
              <a:rPr lang="tr-TR" dirty="0" smtClean="0"/>
              <a:t>virüs</a:t>
            </a:r>
          </a:p>
          <a:p>
            <a:r>
              <a:rPr lang="tr-TR" i="1" dirty="0" smtClean="0"/>
              <a:t> </a:t>
            </a:r>
            <a:r>
              <a:rPr lang="tr-TR" i="1" dirty="0" err="1" smtClean="0"/>
              <a:t>adenovirus</a:t>
            </a:r>
            <a:r>
              <a:rPr lang="tr-TR" dirty="0" smtClean="0"/>
              <a:t>,</a:t>
            </a:r>
          </a:p>
          <a:p>
            <a:r>
              <a:rPr lang="tr-TR" dirty="0" smtClean="0"/>
              <a:t> </a:t>
            </a:r>
            <a:r>
              <a:rPr lang="tr-TR" dirty="0" err="1" smtClean="0"/>
              <a:t>human</a:t>
            </a:r>
            <a:r>
              <a:rPr lang="tr-TR" dirty="0" smtClean="0"/>
              <a:t> </a:t>
            </a:r>
            <a:r>
              <a:rPr lang="tr-TR" i="1" dirty="0" err="1"/>
              <a:t>metapneumovirus</a:t>
            </a:r>
            <a:r>
              <a:rPr lang="tr-TR" dirty="0" smtClean="0"/>
              <a:t>,</a:t>
            </a:r>
          </a:p>
          <a:p>
            <a:r>
              <a:rPr lang="tr-TR" dirty="0" smtClean="0"/>
              <a:t> </a:t>
            </a:r>
            <a:r>
              <a:rPr lang="tr-TR" i="1" dirty="0" err="1" smtClean="0"/>
              <a:t>parainfluenza</a:t>
            </a:r>
            <a:r>
              <a:rPr lang="tr-TR" i="1" dirty="0" smtClean="0"/>
              <a:t>,</a:t>
            </a:r>
          </a:p>
          <a:p>
            <a:r>
              <a:rPr lang="tr-TR" dirty="0" smtClean="0"/>
              <a:t> </a:t>
            </a:r>
            <a:r>
              <a:rPr lang="tr-TR" i="1" dirty="0" err="1" smtClean="0"/>
              <a:t>rhinovirus</a:t>
            </a:r>
            <a:r>
              <a:rPr lang="tr-TR" dirty="0" smtClean="0"/>
              <a:t>,</a:t>
            </a:r>
          </a:p>
          <a:p>
            <a:r>
              <a:rPr lang="tr-TR" i="1" dirty="0" err="1" smtClean="0"/>
              <a:t>coronavirus</a:t>
            </a:r>
            <a:r>
              <a:rPr lang="tr-TR" i="1" dirty="0" smtClean="0"/>
              <a:t>,</a:t>
            </a:r>
          </a:p>
          <a:p>
            <a:r>
              <a:rPr lang="tr-TR" i="1" dirty="0" err="1" smtClean="0"/>
              <a:t>coxacievirus</a:t>
            </a:r>
            <a:r>
              <a:rPr lang="tr-TR" i="1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379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679011" y="365125"/>
            <a:ext cx="10963746" cy="1325563"/>
          </a:xfrm>
        </p:spPr>
        <p:txBody>
          <a:bodyPr>
            <a:normAutofit/>
          </a:bodyPr>
          <a:lstStyle/>
          <a:p>
            <a:r>
              <a:rPr lang="tr-TR" sz="4000" dirty="0" smtClean="0"/>
              <a:t>Belirli bakterilerle enfeksiyon riskini artıran faktörler: </a:t>
            </a:r>
            <a:endParaRPr lang="tr-TR" sz="4000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Penisiline dirençli </a:t>
            </a:r>
            <a:r>
              <a:rPr lang="tr-TR" dirty="0" err="1" smtClean="0">
                <a:solidFill>
                  <a:srgbClr val="FF0000"/>
                </a:solidFill>
              </a:rPr>
              <a:t>pnömokok</a:t>
            </a:r>
            <a:endParaRPr lang="tr-TR" dirty="0" smtClean="0">
              <a:solidFill>
                <a:srgbClr val="FF0000"/>
              </a:solidFill>
            </a:endParaRPr>
          </a:p>
        </p:txBody>
      </p:sp>
      <p:sp>
        <p:nvSpPr>
          <p:cNvPr id="6" name="İçerik Yer Tutucusu 5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Yaş &gt; 65</a:t>
            </a:r>
          </a:p>
          <a:p>
            <a:r>
              <a:rPr lang="tr-TR" dirty="0" smtClean="0"/>
              <a:t>Birden fazla eşlik eden hastalık(</a:t>
            </a:r>
            <a:r>
              <a:rPr lang="tr-TR" dirty="0" err="1" smtClean="0"/>
              <a:t>KOAH,bronşektazi</a:t>
            </a:r>
            <a:r>
              <a:rPr lang="tr-TR" dirty="0" smtClean="0"/>
              <a:t>, DM,</a:t>
            </a:r>
          </a:p>
          <a:p>
            <a:r>
              <a:rPr lang="tr-TR" dirty="0" err="1" smtClean="0"/>
              <a:t>Kistik</a:t>
            </a:r>
            <a:r>
              <a:rPr lang="tr-TR" dirty="0" smtClean="0"/>
              <a:t> </a:t>
            </a:r>
            <a:r>
              <a:rPr lang="tr-TR" dirty="0" err="1" smtClean="0"/>
              <a:t>fibroz</a:t>
            </a:r>
            <a:r>
              <a:rPr lang="tr-TR" dirty="0" smtClean="0"/>
              <a:t>, KKY, </a:t>
            </a:r>
            <a:r>
              <a:rPr lang="tr-TR" dirty="0" err="1" smtClean="0"/>
              <a:t>splenektomi</a:t>
            </a:r>
            <a:r>
              <a:rPr lang="tr-TR" dirty="0" smtClean="0"/>
              <a:t>)</a:t>
            </a:r>
          </a:p>
          <a:p>
            <a:r>
              <a:rPr lang="tr-TR" dirty="0" smtClean="0"/>
              <a:t>Son 3 ayda beta </a:t>
            </a:r>
            <a:r>
              <a:rPr lang="tr-TR" dirty="0" err="1" smtClean="0"/>
              <a:t>laktam</a:t>
            </a:r>
            <a:r>
              <a:rPr lang="tr-TR" dirty="0" smtClean="0"/>
              <a:t> antibiyotik kullanımı</a:t>
            </a:r>
          </a:p>
          <a:p>
            <a:r>
              <a:rPr lang="tr-TR" dirty="0" smtClean="0"/>
              <a:t>Alkolizm</a:t>
            </a:r>
          </a:p>
          <a:p>
            <a:r>
              <a:rPr lang="tr-TR" dirty="0" smtClean="0"/>
              <a:t>Bağışıklığı baskılayan hastalık   	(</a:t>
            </a:r>
            <a:r>
              <a:rPr lang="tr-TR" dirty="0" err="1" smtClean="0"/>
              <a:t>Kortikosteroit</a:t>
            </a:r>
            <a:r>
              <a:rPr lang="tr-TR" dirty="0" smtClean="0"/>
              <a:t> tedavisi dahil)</a:t>
            </a:r>
          </a:p>
          <a:p>
            <a:r>
              <a:rPr lang="tr-TR" dirty="0" smtClean="0"/>
              <a:t>Kreş çocuğu ile temas</a:t>
            </a:r>
          </a:p>
          <a:p>
            <a:endParaRPr lang="tr-TR" dirty="0"/>
          </a:p>
        </p:txBody>
      </p:sp>
      <p:sp>
        <p:nvSpPr>
          <p:cNvPr id="7" name="Metin Yer Tutucusu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Gram negatif </a:t>
            </a:r>
            <a:r>
              <a:rPr lang="tr-TR" dirty="0" err="1" smtClean="0">
                <a:solidFill>
                  <a:srgbClr val="FF0000"/>
                </a:solidFill>
              </a:rPr>
              <a:t>enterik</a:t>
            </a:r>
            <a:r>
              <a:rPr lang="tr-TR" dirty="0" smtClean="0">
                <a:solidFill>
                  <a:srgbClr val="FF0000"/>
                </a:solidFill>
              </a:rPr>
              <a:t> bakteriler</a:t>
            </a:r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tr-TR" dirty="0" smtClean="0"/>
              <a:t>Huzurevinde yaşama</a:t>
            </a:r>
          </a:p>
          <a:p>
            <a:r>
              <a:rPr lang="tr-TR" dirty="0" smtClean="0"/>
              <a:t>Eşlik eden </a:t>
            </a:r>
            <a:r>
              <a:rPr lang="tr-TR" dirty="0" err="1" smtClean="0"/>
              <a:t>kardiyopulmoner</a:t>
            </a:r>
            <a:r>
              <a:rPr lang="tr-TR" dirty="0" smtClean="0"/>
              <a:t> hastalık</a:t>
            </a:r>
          </a:p>
          <a:p>
            <a:r>
              <a:rPr lang="tr-TR" dirty="0" smtClean="0"/>
              <a:t>Birden fazla eşlik eden hastalık</a:t>
            </a:r>
          </a:p>
          <a:p>
            <a:r>
              <a:rPr lang="tr-TR" dirty="0" smtClean="0"/>
              <a:t>Yakın geçmişte antibiyotik kullanımı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0254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8063" y="365125"/>
            <a:ext cx="10882265" cy="1325563"/>
          </a:xfrm>
        </p:spPr>
        <p:txBody>
          <a:bodyPr>
            <a:normAutofit/>
          </a:bodyPr>
          <a:lstStyle/>
          <a:p>
            <a:r>
              <a:rPr lang="tr-TR" sz="4000" dirty="0" smtClean="0"/>
              <a:t>Belirli bakterilerle enfeksiyon riskini artıran faktörler: </a:t>
            </a:r>
            <a:endParaRPr lang="tr-TR" sz="4000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Pseudomonas </a:t>
            </a:r>
            <a:r>
              <a:rPr lang="tr-TR" dirty="0" err="1" smtClean="0">
                <a:solidFill>
                  <a:srgbClr val="FF0000"/>
                </a:solidFill>
              </a:rPr>
              <a:t>aeruginosa</a:t>
            </a:r>
            <a:endParaRPr lang="tr-TR" dirty="0" smtClean="0">
              <a:solidFill>
                <a:srgbClr val="FF0000"/>
              </a:solidFill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235087" cy="3684588"/>
          </a:xfrm>
        </p:spPr>
        <p:txBody>
          <a:bodyPr>
            <a:normAutofit/>
          </a:bodyPr>
          <a:lstStyle/>
          <a:p>
            <a:r>
              <a:rPr lang="tr-TR" dirty="0" smtClean="0"/>
              <a:t>Yapısal AC hastalığı (</a:t>
            </a:r>
            <a:r>
              <a:rPr lang="tr-TR" dirty="0" err="1" smtClean="0"/>
              <a:t>bronşektazi</a:t>
            </a:r>
            <a:r>
              <a:rPr lang="tr-TR" dirty="0" smtClean="0"/>
              <a:t>, </a:t>
            </a:r>
            <a:r>
              <a:rPr lang="tr-TR" dirty="0" err="1" smtClean="0"/>
              <a:t>kistik</a:t>
            </a:r>
            <a:r>
              <a:rPr lang="tr-TR" dirty="0" smtClean="0"/>
              <a:t> </a:t>
            </a:r>
            <a:r>
              <a:rPr lang="tr-TR" dirty="0" err="1" smtClean="0"/>
              <a:t>fibroz</a:t>
            </a:r>
            <a:r>
              <a:rPr lang="tr-TR" dirty="0" smtClean="0"/>
              <a:t>, ağır KOAH)</a:t>
            </a:r>
          </a:p>
          <a:p>
            <a:r>
              <a:rPr lang="tr-TR" dirty="0" err="1" smtClean="0"/>
              <a:t>Kortikosteroid</a:t>
            </a:r>
            <a:r>
              <a:rPr lang="tr-TR" dirty="0" smtClean="0"/>
              <a:t> tedavisi (</a:t>
            </a:r>
            <a:r>
              <a:rPr lang="tr-TR" dirty="0" err="1" smtClean="0"/>
              <a:t>Prednizon</a:t>
            </a:r>
            <a:r>
              <a:rPr lang="tr-TR" dirty="0" smtClean="0"/>
              <a:t> &gt;10 mg/gün)</a:t>
            </a:r>
          </a:p>
          <a:p>
            <a:r>
              <a:rPr lang="tr-TR" dirty="0" smtClean="0"/>
              <a:t>Geniş spektrumlu AB tedavisi(son 1 ayda 7 günden daha fazla)</a:t>
            </a:r>
          </a:p>
          <a:p>
            <a:r>
              <a:rPr lang="tr-TR" dirty="0" err="1" smtClean="0"/>
              <a:t>Malnütrisyon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Anaerop bakteriler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tr-TR" dirty="0" err="1" smtClean="0"/>
              <a:t>Periodontal</a:t>
            </a:r>
            <a:r>
              <a:rPr lang="tr-TR" dirty="0" smtClean="0"/>
              <a:t> hastalık, kötü ağız hijyeni</a:t>
            </a:r>
          </a:p>
          <a:p>
            <a:r>
              <a:rPr lang="tr-TR" dirty="0" smtClean="0"/>
              <a:t> </a:t>
            </a:r>
            <a:r>
              <a:rPr lang="tr-TR" dirty="0" err="1" smtClean="0"/>
              <a:t>Aspirasyon</a:t>
            </a:r>
            <a:r>
              <a:rPr lang="tr-TR" dirty="0" smtClean="0"/>
              <a:t> kuşkusu</a:t>
            </a:r>
          </a:p>
          <a:p>
            <a:r>
              <a:rPr lang="tr-TR" dirty="0" smtClean="0"/>
              <a:t> İV madde bağımlılığı</a:t>
            </a:r>
          </a:p>
          <a:p>
            <a:r>
              <a:rPr lang="tr-TR" dirty="0" smtClean="0"/>
              <a:t> Tıkayıcı bronş patolojileri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8324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34567" y="365125"/>
            <a:ext cx="11434526" cy="1325563"/>
          </a:xfrm>
        </p:spPr>
        <p:txBody>
          <a:bodyPr>
            <a:normAutofit/>
          </a:bodyPr>
          <a:lstStyle/>
          <a:p>
            <a:r>
              <a:rPr lang="tr-TR" sz="4000" dirty="0" smtClean="0"/>
              <a:t>Belirli bakterilerle enfeksiyon riskini artıran faktörler: </a:t>
            </a:r>
            <a:endParaRPr lang="tr-TR" sz="4000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Haemophilus </a:t>
            </a:r>
            <a:r>
              <a:rPr lang="tr-TR" dirty="0" err="1" smtClean="0">
                <a:solidFill>
                  <a:srgbClr val="FF0000"/>
                </a:solidFill>
              </a:rPr>
              <a:t>influenzae</a:t>
            </a:r>
            <a:endParaRPr lang="tr-TR" dirty="0" smtClean="0">
              <a:solidFill>
                <a:srgbClr val="FF0000"/>
              </a:solidFill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Sigara kullanımı öyküsü</a:t>
            </a:r>
          </a:p>
          <a:p>
            <a:r>
              <a:rPr lang="tr-TR" dirty="0" smtClean="0"/>
              <a:t>KOAH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b="1" dirty="0" smtClean="0">
                <a:solidFill>
                  <a:srgbClr val="FF0000"/>
                </a:solidFill>
              </a:rPr>
              <a:t>Staphylococcus </a:t>
            </a:r>
            <a:r>
              <a:rPr lang="tr-TR" b="1" dirty="0" err="1" smtClean="0">
                <a:solidFill>
                  <a:srgbClr val="FF0000"/>
                </a:solidFill>
              </a:rPr>
              <a:t>aureus</a:t>
            </a:r>
            <a:endParaRPr lang="tr-TR" b="1" dirty="0" smtClean="0">
              <a:solidFill>
                <a:srgbClr val="FF0000"/>
              </a:solidFill>
            </a:endParaRPr>
          </a:p>
          <a:p>
            <a:r>
              <a:rPr lang="tr-TR" dirty="0" smtClean="0"/>
              <a:t>Huzurevinde yaşama</a:t>
            </a:r>
          </a:p>
          <a:p>
            <a:r>
              <a:rPr lang="tr-TR" dirty="0" smtClean="0"/>
              <a:t>Yakın zamanda grip geçirmiş olma</a:t>
            </a:r>
          </a:p>
          <a:p>
            <a:r>
              <a:rPr lang="tr-TR" dirty="0" smtClean="0"/>
              <a:t>İV madde bağımlılığı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Legionella </a:t>
            </a:r>
            <a:r>
              <a:rPr lang="tr-TR" dirty="0" err="1" smtClean="0">
                <a:solidFill>
                  <a:srgbClr val="FF0000"/>
                </a:solidFill>
              </a:rPr>
              <a:t>pneumophila</a:t>
            </a:r>
            <a:endParaRPr lang="tr-TR" dirty="0" smtClean="0">
              <a:solidFill>
                <a:srgbClr val="FF0000"/>
              </a:solidFill>
            </a:endParaRP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tr-TR" dirty="0" smtClean="0"/>
              <a:t>İleri yaş, </a:t>
            </a:r>
            <a:r>
              <a:rPr lang="tr-TR" dirty="0" err="1" smtClean="0"/>
              <a:t>malinite</a:t>
            </a:r>
            <a:r>
              <a:rPr lang="tr-TR" dirty="0" smtClean="0"/>
              <a:t>, KOAH, </a:t>
            </a:r>
            <a:r>
              <a:rPr lang="tr-TR" dirty="0" err="1" smtClean="0"/>
              <a:t>kortikosteroit</a:t>
            </a:r>
            <a:r>
              <a:rPr lang="tr-TR" dirty="0" smtClean="0"/>
              <a:t> tedavisi</a:t>
            </a:r>
          </a:p>
          <a:p>
            <a:r>
              <a:rPr lang="tr-TR" dirty="0" smtClean="0"/>
              <a:t>Sigara kullanımı öyküsü</a:t>
            </a:r>
          </a:p>
          <a:p>
            <a:r>
              <a:rPr lang="tr-TR" dirty="0" smtClean="0"/>
              <a:t>Yakın zamanda konaklamalı seyahat, otel, ofis ortamında kalma</a:t>
            </a:r>
          </a:p>
          <a:p>
            <a:r>
              <a:rPr lang="tr-TR" dirty="0" smtClean="0"/>
              <a:t>Ev, su tesisatında değişiklik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9710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TANIM: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 err="1" smtClean="0"/>
              <a:t>Pnömoni</a:t>
            </a:r>
            <a:r>
              <a:rPr lang="tr-TR" sz="4000" dirty="0" smtClean="0"/>
              <a:t>: Akciğer </a:t>
            </a:r>
            <a:r>
              <a:rPr lang="tr-TR" sz="4000" dirty="0" err="1" smtClean="0"/>
              <a:t>parankiminin</a:t>
            </a:r>
            <a:r>
              <a:rPr lang="tr-TR" sz="4000" dirty="0" smtClean="0"/>
              <a:t> </a:t>
            </a:r>
            <a:r>
              <a:rPr lang="tr-TR" sz="4000" dirty="0" err="1" smtClean="0"/>
              <a:t>inflamasyonudur</a:t>
            </a:r>
            <a:r>
              <a:rPr lang="tr-TR" sz="4000" dirty="0" smtClean="0"/>
              <a:t> </a:t>
            </a:r>
          </a:p>
          <a:p>
            <a:pPr marL="0" indent="0">
              <a:buNone/>
            </a:pPr>
            <a:r>
              <a:rPr lang="tr-TR" dirty="0" smtClean="0"/>
              <a:t>   </a:t>
            </a:r>
          </a:p>
          <a:p>
            <a:pPr marL="0" indent="0">
              <a:buNone/>
            </a:pPr>
            <a:r>
              <a:rPr lang="tr-TR" i="1" dirty="0"/>
              <a:t>	</a:t>
            </a:r>
            <a:r>
              <a:rPr lang="tr-TR" i="1" dirty="0" smtClean="0"/>
              <a:t>Akciğerin diğer </a:t>
            </a:r>
            <a:r>
              <a:rPr lang="tr-TR" i="1" dirty="0" err="1" smtClean="0"/>
              <a:t>infeksiyonları</a:t>
            </a:r>
            <a:r>
              <a:rPr lang="tr-TR" i="1" dirty="0" smtClean="0"/>
              <a:t>:</a:t>
            </a:r>
          </a:p>
          <a:p>
            <a:r>
              <a:rPr lang="tr-TR" dirty="0" smtClean="0"/>
              <a:t>Akut Bronşit</a:t>
            </a:r>
          </a:p>
          <a:p>
            <a:r>
              <a:rPr lang="tr-TR" dirty="0" smtClean="0"/>
              <a:t>KOAH Akut Alevlenmeleri</a:t>
            </a:r>
          </a:p>
          <a:p>
            <a:r>
              <a:rPr lang="tr-TR" dirty="0" smtClean="0"/>
              <a:t>Bronşektazi Alevlenmeleri</a:t>
            </a:r>
          </a:p>
          <a:p>
            <a:r>
              <a:rPr lang="tr-TR" dirty="0" err="1" smtClean="0"/>
              <a:t>Ampiyem</a:t>
            </a:r>
            <a:r>
              <a:rPr lang="tr-TR" dirty="0" smtClean="0"/>
              <a:t>, </a:t>
            </a:r>
          </a:p>
          <a:p>
            <a:r>
              <a:rPr lang="tr-TR" dirty="0" smtClean="0"/>
              <a:t>Akciğer Apsesi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221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TANI YÖNTEMLERİ:</a:t>
            </a:r>
            <a:endParaRPr lang="tr-TR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          </a:t>
            </a:r>
            <a:r>
              <a:rPr lang="tr-TR" dirty="0" smtClean="0">
                <a:solidFill>
                  <a:srgbClr val="FF0000"/>
                </a:solidFill>
              </a:rPr>
              <a:t>NUMUNE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dirty="0" smtClean="0"/>
              <a:t>Balgam,</a:t>
            </a:r>
          </a:p>
          <a:p>
            <a:r>
              <a:rPr lang="tr-TR" dirty="0" err="1" smtClean="0"/>
              <a:t>Nazofarengeal</a:t>
            </a:r>
            <a:r>
              <a:rPr lang="tr-TR" dirty="0" smtClean="0"/>
              <a:t> </a:t>
            </a:r>
            <a:r>
              <a:rPr lang="tr-TR" dirty="0" err="1" smtClean="0"/>
              <a:t>sürüntü</a:t>
            </a:r>
            <a:r>
              <a:rPr lang="tr-TR" dirty="0" smtClean="0"/>
              <a:t>,</a:t>
            </a:r>
          </a:p>
          <a:p>
            <a:r>
              <a:rPr lang="tr-TR" dirty="0" smtClean="0"/>
              <a:t>Boğaz </a:t>
            </a:r>
            <a:r>
              <a:rPr lang="tr-TR" dirty="0" err="1" smtClean="0"/>
              <a:t>sürüntüsü</a:t>
            </a:r>
            <a:r>
              <a:rPr lang="tr-TR" dirty="0" smtClean="0"/>
              <a:t>,</a:t>
            </a:r>
          </a:p>
          <a:p>
            <a:r>
              <a:rPr lang="tr-TR" dirty="0" err="1" smtClean="0"/>
              <a:t>Trakeal</a:t>
            </a:r>
            <a:r>
              <a:rPr lang="tr-TR" dirty="0" smtClean="0"/>
              <a:t> </a:t>
            </a:r>
            <a:r>
              <a:rPr lang="tr-TR" dirty="0" err="1" smtClean="0"/>
              <a:t>aspirasyon</a:t>
            </a:r>
            <a:r>
              <a:rPr lang="tr-TR" dirty="0" smtClean="0"/>
              <a:t> sıvısı</a:t>
            </a:r>
          </a:p>
          <a:p>
            <a:r>
              <a:rPr lang="tr-TR" dirty="0" smtClean="0"/>
              <a:t>Bronş lavajı</a:t>
            </a:r>
          </a:p>
          <a:p>
            <a:endParaRPr lang="tr-TR" dirty="0" smtClean="0"/>
          </a:p>
          <a:p>
            <a:r>
              <a:rPr lang="tr-TR" dirty="0" smtClean="0"/>
              <a:t>Kan 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r-TR" dirty="0" smtClean="0"/>
              <a:t>          </a:t>
            </a:r>
            <a:r>
              <a:rPr lang="tr-TR" dirty="0" smtClean="0">
                <a:solidFill>
                  <a:srgbClr val="FF0000"/>
                </a:solidFill>
              </a:rPr>
              <a:t>YÖNTEM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7" name="İçerik Yer Tutucusu 6"/>
          <p:cNvSpPr>
            <a:spLocks noGrp="1"/>
          </p:cNvSpPr>
          <p:nvPr>
            <p:ph sz="quarter" idx="4"/>
          </p:nvPr>
        </p:nvSpPr>
        <p:spPr>
          <a:xfrm>
            <a:off x="6228784" y="2505075"/>
            <a:ext cx="5183188" cy="368458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smtClean="0"/>
              <a:t>Gram boyama</a:t>
            </a:r>
          </a:p>
          <a:p>
            <a:pPr marL="0" indent="0">
              <a:buNone/>
            </a:pPr>
            <a:r>
              <a:rPr lang="tr-TR" dirty="0" smtClean="0"/>
              <a:t>Bakteri kültürü</a:t>
            </a:r>
          </a:p>
          <a:p>
            <a:pPr marL="0" indent="0">
              <a:buNone/>
            </a:pPr>
            <a:r>
              <a:rPr lang="tr-TR" dirty="0" err="1" smtClean="0"/>
              <a:t>Virus</a:t>
            </a:r>
            <a:r>
              <a:rPr lang="tr-TR" dirty="0" smtClean="0"/>
              <a:t> kültürü</a:t>
            </a:r>
          </a:p>
          <a:p>
            <a:pPr marL="0" indent="0">
              <a:buNone/>
            </a:pPr>
            <a:r>
              <a:rPr lang="tr-TR" dirty="0" smtClean="0"/>
              <a:t>PCR (</a:t>
            </a:r>
            <a:r>
              <a:rPr lang="tr-TR" dirty="0" err="1" smtClean="0"/>
              <a:t>polimeraz</a:t>
            </a:r>
            <a:r>
              <a:rPr lang="tr-TR" dirty="0" smtClean="0"/>
              <a:t> zincir reaksiyonu)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Seroloji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Kan kültürü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ağ Ayraç 3"/>
          <p:cNvSpPr/>
          <p:nvPr/>
        </p:nvSpPr>
        <p:spPr>
          <a:xfrm>
            <a:off x="5223850" y="1928388"/>
            <a:ext cx="1004934" cy="3087232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Sağ Ok 7"/>
          <p:cNvSpPr/>
          <p:nvPr/>
        </p:nvSpPr>
        <p:spPr>
          <a:xfrm>
            <a:off x="5223850" y="5757552"/>
            <a:ext cx="948350" cy="724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318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LABARATUAR TANI: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172832"/>
            <a:ext cx="10515600" cy="4544840"/>
          </a:xfrm>
        </p:spPr>
        <p:txBody>
          <a:bodyPr/>
          <a:lstStyle/>
          <a:p>
            <a:r>
              <a:rPr lang="tr-TR" dirty="0" smtClean="0"/>
              <a:t>Tedavide </a:t>
            </a:r>
            <a:r>
              <a:rPr lang="tr-TR" dirty="0" err="1" smtClean="0"/>
              <a:t>etyolojik</a:t>
            </a:r>
            <a:r>
              <a:rPr lang="tr-TR" dirty="0" smtClean="0"/>
              <a:t> etkenin doğru </a:t>
            </a:r>
            <a:r>
              <a:rPr lang="tr-TR" dirty="0" err="1" smtClean="0"/>
              <a:t>tesbit</a:t>
            </a:r>
            <a:r>
              <a:rPr lang="tr-TR" dirty="0" smtClean="0"/>
              <a:t> edilmesi ve </a:t>
            </a:r>
            <a:r>
              <a:rPr lang="tr-TR" dirty="0" err="1" smtClean="0"/>
              <a:t>antimikrobiyal</a:t>
            </a:r>
            <a:r>
              <a:rPr lang="tr-TR" dirty="0" smtClean="0"/>
              <a:t> tedaviye erken başlanması oldukça önemlidir.</a:t>
            </a:r>
          </a:p>
          <a:p>
            <a:r>
              <a:rPr lang="tr-TR" dirty="0" smtClean="0"/>
              <a:t>Tedaviye başlamada 4-8 saatlik gecikmenin </a:t>
            </a:r>
            <a:r>
              <a:rPr lang="tr-TR" dirty="0" err="1" smtClean="0"/>
              <a:t>mortaliteyi</a:t>
            </a:r>
            <a:r>
              <a:rPr lang="tr-TR" dirty="0" smtClean="0"/>
              <a:t> artırdığı gösterilmiştir.</a:t>
            </a:r>
          </a:p>
          <a:p>
            <a:r>
              <a:rPr lang="tr-TR" dirty="0" smtClean="0"/>
              <a:t>Ancak rutin kültür ve </a:t>
            </a:r>
            <a:r>
              <a:rPr lang="tr-TR" dirty="0" err="1" smtClean="0"/>
              <a:t>serolojik</a:t>
            </a:r>
            <a:r>
              <a:rPr lang="tr-TR" dirty="0" smtClean="0"/>
              <a:t> yöntemlerle olguların yaklaşık yarısında etken saptanamamaktadır.</a:t>
            </a:r>
          </a:p>
          <a:p>
            <a:r>
              <a:rPr lang="tr-TR" dirty="0" smtClean="0"/>
              <a:t>Ayrıca rutin kültür ve </a:t>
            </a:r>
            <a:r>
              <a:rPr lang="tr-TR" dirty="0" err="1" smtClean="0"/>
              <a:t>serolojik</a:t>
            </a:r>
            <a:r>
              <a:rPr lang="tr-TR" dirty="0" smtClean="0"/>
              <a:t> yöntemler geç sonuç verir.</a:t>
            </a:r>
          </a:p>
          <a:p>
            <a:r>
              <a:rPr lang="tr-TR" dirty="0" smtClean="0"/>
              <a:t>Bu nedenle </a:t>
            </a:r>
            <a:r>
              <a:rPr lang="tr-TR" dirty="0" err="1" smtClean="0"/>
              <a:t>klinisyenler</a:t>
            </a:r>
            <a:r>
              <a:rPr lang="tr-TR" dirty="0" smtClean="0"/>
              <a:t> hemen daima </a:t>
            </a:r>
            <a:r>
              <a:rPr lang="tr-TR" dirty="0" smtClean="0">
                <a:solidFill>
                  <a:srgbClr val="FF0000"/>
                </a:solidFill>
              </a:rPr>
              <a:t>ampirik antibiyotik tedavi </a:t>
            </a:r>
            <a:r>
              <a:rPr lang="tr-TR" dirty="0" smtClean="0"/>
              <a:t>başlamaktadır.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8237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774478"/>
            <a:ext cx="10515600" cy="48707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Ampirik antibiyotik başlanmasında,</a:t>
            </a:r>
          </a:p>
          <a:p>
            <a:pPr marL="0" indent="0">
              <a:buNone/>
            </a:pPr>
            <a:r>
              <a:rPr lang="tr-TR" dirty="0" smtClean="0"/>
              <a:t>o toplumda,</a:t>
            </a:r>
          </a:p>
          <a:p>
            <a:pPr marL="0" indent="0">
              <a:buNone/>
            </a:pPr>
            <a:r>
              <a:rPr lang="tr-TR" dirty="0" smtClean="0"/>
              <a:t>alevlenmelerdeki mikrobiyolojik ajanların sıklığını ve direnç özelliklerini bilmek,</a:t>
            </a:r>
          </a:p>
          <a:p>
            <a:pPr marL="0" indent="0">
              <a:buNone/>
            </a:pPr>
            <a:r>
              <a:rPr lang="tr-TR" dirty="0" smtClean="0"/>
              <a:t>akılcı antibiyotik seçimi ve tedavi başarısı için gereklidir.</a:t>
            </a:r>
          </a:p>
          <a:p>
            <a:pPr marL="0" indent="0">
              <a:buNone/>
            </a:pPr>
            <a:r>
              <a:rPr lang="tr-TR" dirty="0" smtClean="0"/>
              <a:t>Bu yüzden ülkesel ve bölgesel olarak,</a:t>
            </a:r>
          </a:p>
          <a:p>
            <a:pPr marL="0" indent="0">
              <a:buNone/>
            </a:pPr>
            <a:r>
              <a:rPr lang="tr-TR" dirty="0" smtClean="0"/>
              <a:t>çok sayıda kültür ve </a:t>
            </a:r>
            <a:r>
              <a:rPr lang="tr-TR" dirty="0" err="1" smtClean="0"/>
              <a:t>serolojik</a:t>
            </a:r>
            <a:r>
              <a:rPr lang="tr-TR" dirty="0" smtClean="0"/>
              <a:t> temelli,</a:t>
            </a:r>
          </a:p>
          <a:p>
            <a:pPr marL="0" indent="0">
              <a:buNone/>
            </a:pPr>
            <a:r>
              <a:rPr lang="tr-TR" dirty="0" smtClean="0"/>
              <a:t>etkene yönelik çalışmalar yapılmış </a:t>
            </a:r>
          </a:p>
          <a:p>
            <a:pPr marL="0" indent="0">
              <a:buNone/>
            </a:pPr>
            <a:r>
              <a:rPr lang="tr-TR" dirty="0" smtClean="0"/>
              <a:t>ve bunlar ampirik tedavinin temelini oluşturmuştur.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6176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77122" y="69122"/>
            <a:ext cx="11117656" cy="1325563"/>
          </a:xfrm>
        </p:spPr>
        <p:txBody>
          <a:bodyPr/>
          <a:lstStyle/>
          <a:p>
            <a:r>
              <a:rPr lang="tr-TR" dirty="0" smtClean="0"/>
              <a:t>Konvansiyonel tanı yöntemlerinin dezavantajları: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348966"/>
            <a:ext cx="10795503" cy="5423026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kültür ortamının seçiciliği nedeniyle birden fazla bakterinin üremesinin engellenmesi,</a:t>
            </a:r>
          </a:p>
          <a:p>
            <a:r>
              <a:rPr lang="tr-TR" dirty="0" err="1" smtClean="0"/>
              <a:t>Sensitivite</a:t>
            </a:r>
            <a:r>
              <a:rPr lang="tr-TR" dirty="0" smtClean="0"/>
              <a:t> ve </a:t>
            </a:r>
            <a:r>
              <a:rPr lang="tr-TR" dirty="0" err="1" smtClean="0"/>
              <a:t>spesifitesinin</a:t>
            </a:r>
            <a:r>
              <a:rPr lang="tr-TR" dirty="0" smtClean="0"/>
              <a:t> düşük olması,</a:t>
            </a:r>
          </a:p>
          <a:p>
            <a:r>
              <a:rPr lang="tr-TR" dirty="0" smtClean="0"/>
              <a:t>etkenin üretilmesinde ve yorumlanmasında zorluklar,</a:t>
            </a:r>
          </a:p>
          <a:p>
            <a:r>
              <a:rPr lang="tr-TR" dirty="0" smtClean="0"/>
              <a:t>farklı etkenler için farklı </a:t>
            </a:r>
            <a:r>
              <a:rPr lang="tr-TR" dirty="0" err="1" smtClean="0"/>
              <a:t>besiyerleri</a:t>
            </a:r>
            <a:r>
              <a:rPr lang="tr-TR" dirty="0" smtClean="0"/>
              <a:t> kullanma gerekliliği,</a:t>
            </a:r>
          </a:p>
          <a:p>
            <a:r>
              <a:rPr lang="tr-TR" dirty="0" smtClean="0"/>
              <a:t>NFS için                         burunda </a:t>
            </a:r>
            <a:r>
              <a:rPr lang="tr-TR" dirty="0" err="1" smtClean="0"/>
              <a:t>kolonizasyon</a:t>
            </a:r>
            <a:r>
              <a:rPr lang="tr-TR" dirty="0" smtClean="0"/>
              <a:t> varlığı (taşıyıcılık)</a:t>
            </a:r>
          </a:p>
          <a:p>
            <a:pPr>
              <a:buClr>
                <a:schemeClr val="accent3"/>
              </a:buClr>
              <a:defRPr/>
            </a:pPr>
            <a:r>
              <a:rPr lang="tr-TR" dirty="0" smtClean="0"/>
              <a:t>Balgam için                  üst solunum yolu ve ağız florası ile karışma ve taşıyıcılık, her hasta balgam çıkaramaz,</a:t>
            </a:r>
            <a:r>
              <a:rPr lang="tr-TR" dirty="0"/>
              <a:t> Balgam çıkaranların ancak bir bölümünde 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tr-TR" dirty="0"/>
              <a:t>    ‘’kaliteli balgam’’ </a:t>
            </a:r>
            <a:r>
              <a:rPr lang="tr-TR" dirty="0" smtClean="0"/>
              <a:t>saptanabilir.</a:t>
            </a:r>
          </a:p>
          <a:p>
            <a:r>
              <a:rPr lang="tr-TR" dirty="0" smtClean="0"/>
              <a:t>Bronş lavajı için           </a:t>
            </a:r>
            <a:r>
              <a:rPr lang="tr-TR" dirty="0" err="1" smtClean="0"/>
              <a:t>bronkoskopi</a:t>
            </a:r>
            <a:r>
              <a:rPr lang="tr-TR" dirty="0" smtClean="0"/>
              <a:t> işlemi gerektirmesi</a:t>
            </a:r>
          </a:p>
          <a:p>
            <a:r>
              <a:rPr lang="tr-TR" dirty="0" smtClean="0"/>
              <a:t>özellikle antibiyotik kullanan hastalarda sonuç vermemesi</a:t>
            </a:r>
          </a:p>
          <a:p>
            <a:r>
              <a:rPr lang="tr-TR" dirty="0" smtClean="0"/>
              <a:t>sonuçlar için kültürde en az 2 güne, </a:t>
            </a:r>
            <a:r>
              <a:rPr lang="tr-TR" dirty="0" err="1" smtClean="0"/>
              <a:t>serolojik</a:t>
            </a:r>
            <a:r>
              <a:rPr lang="tr-TR" dirty="0" smtClean="0"/>
              <a:t> testlerde ise 15 güne ihtiyaç olması sayılabilir.</a:t>
            </a:r>
            <a:endParaRPr lang="tr-TR" dirty="0"/>
          </a:p>
        </p:txBody>
      </p:sp>
      <p:sp>
        <p:nvSpPr>
          <p:cNvPr id="4" name="Sağ Ok 3"/>
          <p:cNvSpPr/>
          <p:nvPr/>
        </p:nvSpPr>
        <p:spPr>
          <a:xfrm>
            <a:off x="2598344" y="3595127"/>
            <a:ext cx="1186004" cy="638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Sağ Ok 4"/>
          <p:cNvSpPr/>
          <p:nvPr/>
        </p:nvSpPr>
        <p:spPr>
          <a:xfrm>
            <a:off x="2879002" y="4060479"/>
            <a:ext cx="84197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Sağ Ok 5"/>
          <p:cNvSpPr/>
          <p:nvPr/>
        </p:nvSpPr>
        <p:spPr>
          <a:xfrm>
            <a:off x="3286408" y="5268664"/>
            <a:ext cx="43456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432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Rutin Laboratuvar İncelemeleri: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Tanıda katkıları sınırlı</a:t>
            </a:r>
          </a:p>
          <a:p>
            <a:r>
              <a:rPr lang="tr-TR" dirty="0" smtClean="0"/>
              <a:t>Tam kan sayımı, serum elektrolitleri, karaciğer fonksiyon testleri, BUN, </a:t>
            </a:r>
            <a:r>
              <a:rPr lang="tr-TR" dirty="0" err="1" smtClean="0"/>
              <a:t>kreatinin</a:t>
            </a:r>
            <a:endParaRPr lang="tr-TR" dirty="0" smtClean="0"/>
          </a:p>
          <a:p>
            <a:r>
              <a:rPr lang="tr-TR" dirty="0" smtClean="0"/>
              <a:t>Hastalığın </a:t>
            </a:r>
            <a:r>
              <a:rPr lang="tr-TR" dirty="0" err="1" smtClean="0"/>
              <a:t>prognozunun</a:t>
            </a:r>
            <a:r>
              <a:rPr lang="tr-TR" dirty="0" smtClean="0"/>
              <a:t> tayininde, hastane tedavisine karar vermede, tedavi seçiminde ve antibiyotik dozunun belirlenmesinde yararlıdır</a:t>
            </a:r>
          </a:p>
          <a:p>
            <a:r>
              <a:rPr lang="tr-TR" dirty="0" smtClean="0"/>
              <a:t>Hastaneye yatırılan ağır </a:t>
            </a:r>
            <a:r>
              <a:rPr lang="tr-TR" dirty="0" err="1" smtClean="0"/>
              <a:t>pnömonilerde</a:t>
            </a:r>
            <a:r>
              <a:rPr lang="tr-TR" dirty="0" smtClean="0"/>
              <a:t> kan gazları tayini de yapılmalı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1456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Yer Tutucusu 4"/>
          <p:cNvSpPr>
            <a:spLocks noGrp="1"/>
          </p:cNvSpPr>
          <p:nvPr>
            <p:ph type="body" idx="1"/>
          </p:nvPr>
        </p:nvSpPr>
        <p:spPr>
          <a:xfrm>
            <a:off x="839788" y="965939"/>
            <a:ext cx="5157787" cy="823912"/>
          </a:xfrm>
        </p:spPr>
        <p:txBody>
          <a:bodyPr/>
          <a:lstStyle/>
          <a:p>
            <a:r>
              <a:rPr lang="tr-TR" dirty="0" smtClean="0"/>
              <a:t>	CRP: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2"/>
          </p:nvPr>
        </p:nvSpPr>
        <p:spPr>
          <a:xfrm>
            <a:off x="839788" y="2082297"/>
            <a:ext cx="5157787" cy="4122738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TGP olgularında (%95-100) CRP&gt;50 mg/L </a:t>
            </a:r>
          </a:p>
          <a:p>
            <a:r>
              <a:rPr lang="tr-TR" dirty="0" err="1" smtClean="0"/>
              <a:t>Mycoplasma</a:t>
            </a:r>
            <a:r>
              <a:rPr lang="tr-TR" dirty="0" smtClean="0"/>
              <a:t> ve </a:t>
            </a:r>
            <a:r>
              <a:rPr lang="tr-TR" dirty="0" err="1" smtClean="0"/>
              <a:t>viral</a:t>
            </a:r>
            <a:r>
              <a:rPr lang="tr-TR" dirty="0" smtClean="0"/>
              <a:t> </a:t>
            </a:r>
            <a:r>
              <a:rPr lang="tr-TR" dirty="0" err="1" smtClean="0"/>
              <a:t>pnömonilere</a:t>
            </a:r>
            <a:r>
              <a:rPr lang="tr-TR" dirty="0" smtClean="0"/>
              <a:t> göre, özellikle </a:t>
            </a:r>
            <a:r>
              <a:rPr lang="tr-TR" dirty="0" err="1" smtClean="0"/>
              <a:t>bakteriyemik</a:t>
            </a:r>
            <a:r>
              <a:rPr lang="tr-TR" dirty="0" smtClean="0"/>
              <a:t> </a:t>
            </a:r>
            <a:r>
              <a:rPr lang="tr-TR" dirty="0" err="1" smtClean="0"/>
              <a:t>pnömokoksik</a:t>
            </a:r>
            <a:r>
              <a:rPr lang="tr-TR" dirty="0" smtClean="0"/>
              <a:t> </a:t>
            </a:r>
            <a:r>
              <a:rPr lang="tr-TR" dirty="0" err="1" smtClean="0"/>
              <a:t>pnömonide</a:t>
            </a:r>
            <a:r>
              <a:rPr lang="tr-TR" dirty="0" smtClean="0"/>
              <a:t> CRP  daha yüksek</a:t>
            </a:r>
          </a:p>
          <a:p>
            <a:r>
              <a:rPr lang="tr-TR" dirty="0" smtClean="0"/>
              <a:t>CRP&gt;100 mg/L, </a:t>
            </a:r>
            <a:r>
              <a:rPr lang="tr-TR" dirty="0" err="1" smtClean="0"/>
              <a:t>pnömoni</a:t>
            </a:r>
            <a:r>
              <a:rPr lang="tr-TR" dirty="0" smtClean="0"/>
              <a:t> KOAH atak ayrımı sağlar </a:t>
            </a:r>
          </a:p>
          <a:p>
            <a:r>
              <a:rPr lang="tr-TR" dirty="0" smtClean="0"/>
              <a:t>Tedavinin dördüncü gününde </a:t>
            </a:r>
            <a:r>
              <a:rPr lang="tr-TR" dirty="0" err="1" smtClean="0"/>
              <a:t>CRP’de</a:t>
            </a:r>
            <a:r>
              <a:rPr lang="tr-TR" dirty="0" smtClean="0"/>
              <a:t> %50 düşme olmaması, </a:t>
            </a:r>
            <a:r>
              <a:rPr lang="tr-TR" dirty="0" err="1" smtClean="0"/>
              <a:t>yanıtsızlık</a:t>
            </a:r>
            <a:r>
              <a:rPr lang="tr-TR" dirty="0" smtClean="0"/>
              <a:t> ya da komplikasyon (</a:t>
            </a:r>
            <a:r>
              <a:rPr lang="tr-TR" dirty="0" err="1" smtClean="0"/>
              <a:t>ampiyem</a:t>
            </a:r>
            <a:r>
              <a:rPr lang="tr-TR" dirty="0" smtClean="0"/>
              <a:t>, </a:t>
            </a:r>
            <a:r>
              <a:rPr lang="tr-TR" dirty="0" err="1" smtClean="0"/>
              <a:t>vb</a:t>
            </a:r>
            <a:r>
              <a:rPr lang="tr-TR" dirty="0" smtClean="0"/>
              <a:t>) düşündürür. 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sz="quarter" idx="3"/>
          </p:nvPr>
        </p:nvSpPr>
        <p:spPr>
          <a:xfrm>
            <a:off x="6172200" y="965939"/>
            <a:ext cx="5183188" cy="823912"/>
          </a:xfrm>
        </p:spPr>
        <p:txBody>
          <a:bodyPr/>
          <a:lstStyle/>
          <a:p>
            <a:r>
              <a:rPr lang="tr-TR" dirty="0" smtClean="0"/>
              <a:t>	Prokalsitonin</a:t>
            </a:r>
            <a:endParaRPr lang="tr-TR" dirty="0"/>
          </a:p>
        </p:txBody>
      </p:sp>
      <p:sp>
        <p:nvSpPr>
          <p:cNvPr id="7" name="İçerik Yer Tutucusu 6"/>
          <p:cNvSpPr>
            <a:spLocks noGrp="1"/>
          </p:cNvSpPr>
          <p:nvPr>
            <p:ph sz="quarter" idx="4"/>
          </p:nvPr>
        </p:nvSpPr>
        <p:spPr>
          <a:xfrm>
            <a:off x="6172200" y="2082297"/>
            <a:ext cx="5183188" cy="4107366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&lt; 0,1 </a:t>
            </a:r>
            <a:r>
              <a:rPr lang="tr-TR" dirty="0" err="1" smtClean="0"/>
              <a:t>mcg</a:t>
            </a:r>
            <a:r>
              <a:rPr lang="tr-TR" dirty="0" smtClean="0"/>
              <a:t>/L: Bakteriyel enfeksiyon yok, antibiyotik verme</a:t>
            </a:r>
          </a:p>
          <a:p>
            <a:r>
              <a:rPr lang="tr-TR" dirty="0" smtClean="0"/>
              <a:t>0,1–0,25 </a:t>
            </a:r>
            <a:r>
              <a:rPr lang="tr-TR" dirty="0" err="1" smtClean="0"/>
              <a:t>mcg</a:t>
            </a:r>
            <a:r>
              <a:rPr lang="tr-TR" dirty="0" smtClean="0"/>
              <a:t>/L: Bakteriyel enfeksiyonun zayıf olasılık, antibiyotik verilmeyebilir </a:t>
            </a:r>
          </a:p>
          <a:p>
            <a:r>
              <a:rPr lang="tr-TR" dirty="0" smtClean="0"/>
              <a:t>0,25-0,5 </a:t>
            </a:r>
            <a:r>
              <a:rPr lang="tr-TR" dirty="0" err="1" smtClean="0"/>
              <a:t>mcg</a:t>
            </a:r>
            <a:r>
              <a:rPr lang="tr-TR" dirty="0" smtClean="0"/>
              <a:t>/L: Bakteriyel enfeksiyon kuvvetli olasılık, antibiyotik verilir </a:t>
            </a:r>
          </a:p>
          <a:p>
            <a:r>
              <a:rPr lang="tr-TR" dirty="0" smtClean="0"/>
              <a:t>&gt; 0,5 </a:t>
            </a:r>
            <a:r>
              <a:rPr lang="tr-TR" dirty="0" err="1" smtClean="0"/>
              <a:t>mcg</a:t>
            </a:r>
            <a:r>
              <a:rPr lang="tr-TR" dirty="0" smtClean="0"/>
              <a:t>/L: Bakteriyel enfeksiyon çok güçlü olasılık, antibiyotik kesinlikle verilmeli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0840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Patogenez: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İnhalasyon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Mikroaspirasyon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Makroaspirasyon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Bakteriyemi</a:t>
            </a:r>
            <a:r>
              <a:rPr lang="tr-TR" dirty="0" smtClean="0"/>
              <a:t> veya septik </a:t>
            </a:r>
            <a:r>
              <a:rPr lang="tr-TR" dirty="0" err="1" smtClean="0"/>
              <a:t>emboli</a:t>
            </a:r>
            <a:r>
              <a:rPr lang="tr-TR" dirty="0" smtClean="0"/>
              <a:t> </a:t>
            </a:r>
          </a:p>
          <a:p>
            <a:r>
              <a:rPr lang="tr-TR" dirty="0" smtClean="0"/>
              <a:t>Komşuluk yoluyla lokal </a:t>
            </a:r>
            <a:r>
              <a:rPr lang="tr-TR" dirty="0" err="1" smtClean="0"/>
              <a:t>invazyon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İatrojenik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Miliyer</a:t>
            </a:r>
            <a:r>
              <a:rPr lang="tr-TR" dirty="0" smtClean="0"/>
              <a:t> hastalık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3126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01162" y="113938"/>
            <a:ext cx="10515600" cy="1325563"/>
          </a:xfrm>
        </p:spPr>
        <p:txBody>
          <a:bodyPr/>
          <a:lstStyle/>
          <a:p>
            <a:r>
              <a:rPr lang="tr-TR" dirty="0" smtClean="0"/>
              <a:t>Predispoze Durumlar: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838200" y="1439501"/>
            <a:ext cx="5181600" cy="5106154"/>
          </a:xfrm>
        </p:spPr>
        <p:txBody>
          <a:bodyPr>
            <a:normAutofit fontScale="70000" lnSpcReduction="20000"/>
          </a:bodyPr>
          <a:lstStyle/>
          <a:p>
            <a:r>
              <a:rPr lang="tr-TR" dirty="0" smtClean="0"/>
              <a:t>Sigara</a:t>
            </a:r>
          </a:p>
          <a:p>
            <a:r>
              <a:rPr lang="tr-TR" dirty="0" smtClean="0"/>
              <a:t>Alkol kullanımı</a:t>
            </a:r>
          </a:p>
          <a:p>
            <a:r>
              <a:rPr lang="tr-TR" dirty="0" smtClean="0"/>
              <a:t>Huzurevinde kalma</a:t>
            </a:r>
          </a:p>
          <a:p>
            <a:r>
              <a:rPr lang="tr-TR" dirty="0" err="1" smtClean="0"/>
              <a:t>Malnutrisyon</a:t>
            </a:r>
            <a:endParaRPr lang="tr-TR" dirty="0" smtClean="0"/>
          </a:p>
          <a:p>
            <a:r>
              <a:rPr lang="tr-TR" dirty="0" smtClean="0"/>
              <a:t>Geçirilmiş </a:t>
            </a:r>
            <a:r>
              <a:rPr lang="tr-TR" dirty="0" err="1" smtClean="0"/>
              <a:t>viral</a:t>
            </a:r>
            <a:r>
              <a:rPr lang="tr-TR" dirty="0" smtClean="0"/>
              <a:t> enfeksiyon</a:t>
            </a:r>
          </a:p>
          <a:p>
            <a:r>
              <a:rPr lang="tr-TR" dirty="0" smtClean="0"/>
              <a:t>KOAH</a:t>
            </a:r>
          </a:p>
          <a:p>
            <a:r>
              <a:rPr lang="tr-TR" dirty="0" smtClean="0"/>
              <a:t>Bronşektazi</a:t>
            </a:r>
          </a:p>
          <a:p>
            <a:r>
              <a:rPr lang="tr-TR" dirty="0" smtClean="0"/>
              <a:t>Kalp yetmezliği</a:t>
            </a:r>
          </a:p>
          <a:p>
            <a:r>
              <a:rPr lang="tr-TR" dirty="0" err="1" smtClean="0"/>
              <a:t>Renal</a:t>
            </a:r>
            <a:r>
              <a:rPr lang="tr-TR" dirty="0" smtClean="0"/>
              <a:t> yetmezlik</a:t>
            </a:r>
          </a:p>
          <a:p>
            <a:r>
              <a:rPr lang="tr-TR" dirty="0" err="1" smtClean="0"/>
              <a:t>Diabet</a:t>
            </a:r>
            <a:r>
              <a:rPr lang="tr-TR" dirty="0" smtClean="0"/>
              <a:t> </a:t>
            </a:r>
            <a:r>
              <a:rPr lang="tr-TR" dirty="0" err="1" smtClean="0"/>
              <a:t>Mellitus</a:t>
            </a:r>
            <a:endParaRPr lang="tr-TR" dirty="0" smtClean="0"/>
          </a:p>
          <a:p>
            <a:r>
              <a:rPr lang="tr-TR" dirty="0" smtClean="0"/>
              <a:t>HIV enfeksiyonu</a:t>
            </a:r>
          </a:p>
          <a:p>
            <a:r>
              <a:rPr lang="tr-TR" dirty="0" smtClean="0"/>
              <a:t>Kemoterapi</a:t>
            </a:r>
          </a:p>
          <a:p>
            <a:r>
              <a:rPr lang="tr-TR" dirty="0" err="1" smtClean="0"/>
              <a:t>Kortikosteroid</a:t>
            </a:r>
            <a:r>
              <a:rPr lang="tr-TR" dirty="0" smtClean="0"/>
              <a:t> tedavisi</a:t>
            </a:r>
          </a:p>
          <a:p>
            <a:r>
              <a:rPr lang="tr-TR" dirty="0" smtClean="0"/>
              <a:t>Radyoterapi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half" idx="2"/>
          </p:nvPr>
        </p:nvSpPr>
        <p:spPr>
          <a:xfrm>
            <a:off x="6172200" y="1439501"/>
            <a:ext cx="5181600" cy="5106154"/>
          </a:xfrm>
        </p:spPr>
        <p:txBody>
          <a:bodyPr>
            <a:normAutofit fontScale="70000" lnSpcReduction="20000"/>
          </a:bodyPr>
          <a:lstStyle/>
          <a:p>
            <a:r>
              <a:rPr lang="tr-TR" dirty="0" smtClean="0"/>
              <a:t>Anestezi</a:t>
            </a:r>
          </a:p>
          <a:p>
            <a:r>
              <a:rPr lang="tr-TR" dirty="0" err="1" smtClean="0"/>
              <a:t>Entübasyon</a:t>
            </a:r>
            <a:endParaRPr lang="tr-TR" dirty="0" smtClean="0"/>
          </a:p>
          <a:p>
            <a:r>
              <a:rPr lang="tr-TR" dirty="0" err="1" smtClean="0"/>
              <a:t>İnvaziv</a:t>
            </a:r>
            <a:r>
              <a:rPr lang="tr-TR" dirty="0" smtClean="0"/>
              <a:t> girişimler</a:t>
            </a:r>
          </a:p>
          <a:p>
            <a:r>
              <a:rPr lang="tr-TR" dirty="0" smtClean="0"/>
              <a:t>Hastanede yatma</a:t>
            </a:r>
          </a:p>
          <a:p>
            <a:r>
              <a:rPr lang="tr-TR" dirty="0" smtClean="0"/>
              <a:t>Yoğun bakımda kalma</a:t>
            </a:r>
          </a:p>
          <a:p>
            <a:r>
              <a:rPr lang="tr-TR" dirty="0" smtClean="0"/>
              <a:t>Mekanik </a:t>
            </a:r>
            <a:r>
              <a:rPr lang="tr-TR" dirty="0" err="1" smtClean="0"/>
              <a:t>ventilasyon</a:t>
            </a:r>
            <a:endParaRPr lang="tr-TR" dirty="0" smtClean="0"/>
          </a:p>
          <a:p>
            <a:r>
              <a:rPr lang="tr-TR" dirty="0" err="1" smtClean="0"/>
              <a:t>Asidoz</a:t>
            </a:r>
            <a:endParaRPr lang="tr-TR" dirty="0" smtClean="0"/>
          </a:p>
          <a:p>
            <a:r>
              <a:rPr lang="tr-TR" dirty="0" smtClean="0"/>
              <a:t>Sıvı-elektrolit bozuklukları</a:t>
            </a:r>
          </a:p>
          <a:p>
            <a:r>
              <a:rPr lang="tr-TR" dirty="0" smtClean="0"/>
              <a:t>Travmalar</a:t>
            </a:r>
          </a:p>
          <a:p>
            <a:r>
              <a:rPr lang="tr-TR" dirty="0" err="1" smtClean="0"/>
              <a:t>Kistik</a:t>
            </a:r>
            <a:r>
              <a:rPr lang="tr-TR" dirty="0" smtClean="0"/>
              <a:t> </a:t>
            </a:r>
            <a:r>
              <a:rPr lang="tr-TR" dirty="0" err="1" smtClean="0"/>
              <a:t>fibrozis</a:t>
            </a:r>
            <a:endParaRPr lang="tr-TR" dirty="0" smtClean="0"/>
          </a:p>
          <a:p>
            <a:r>
              <a:rPr lang="tr-TR" dirty="0" err="1" smtClean="0"/>
              <a:t>Humoral</a:t>
            </a:r>
            <a:r>
              <a:rPr lang="tr-TR" dirty="0" smtClean="0"/>
              <a:t> veya </a:t>
            </a:r>
            <a:r>
              <a:rPr lang="tr-TR" dirty="0" err="1" smtClean="0"/>
              <a:t>sellüler</a:t>
            </a:r>
            <a:r>
              <a:rPr lang="tr-TR" dirty="0" smtClean="0"/>
              <a:t> </a:t>
            </a:r>
            <a:r>
              <a:rPr lang="tr-TR" dirty="0" err="1" smtClean="0"/>
              <a:t>immün</a:t>
            </a:r>
            <a:r>
              <a:rPr lang="tr-TR" dirty="0" smtClean="0"/>
              <a:t> yetmezlikler</a:t>
            </a:r>
          </a:p>
          <a:p>
            <a:r>
              <a:rPr lang="tr-TR" dirty="0" err="1" smtClean="0"/>
              <a:t>Lenfoma</a:t>
            </a:r>
            <a:r>
              <a:rPr lang="tr-TR" dirty="0" smtClean="0"/>
              <a:t>, lösemi, </a:t>
            </a:r>
            <a:r>
              <a:rPr lang="tr-TR" dirty="0" err="1" smtClean="0"/>
              <a:t>multipl</a:t>
            </a:r>
            <a:r>
              <a:rPr lang="tr-TR" dirty="0" smtClean="0"/>
              <a:t> </a:t>
            </a:r>
            <a:r>
              <a:rPr lang="tr-TR" dirty="0" err="1" smtClean="0"/>
              <a:t>myelom</a:t>
            </a:r>
            <a:r>
              <a:rPr lang="tr-TR" dirty="0" smtClean="0"/>
              <a:t> gibi hematolojik </a:t>
            </a:r>
            <a:r>
              <a:rPr lang="tr-TR" dirty="0" err="1" smtClean="0"/>
              <a:t>maligniteler</a:t>
            </a:r>
            <a:endParaRPr lang="tr-TR" dirty="0" smtClean="0"/>
          </a:p>
          <a:p>
            <a:r>
              <a:rPr lang="tr-TR" dirty="0" smtClean="0"/>
              <a:t>Belirli meslekler </a:t>
            </a:r>
          </a:p>
          <a:p>
            <a:r>
              <a:rPr lang="tr-TR" dirty="0" smtClean="0"/>
              <a:t>Solid organ tümörleri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8494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Patoloji:</a:t>
            </a:r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>
                <a:solidFill>
                  <a:srgbClr val="FF0000"/>
                </a:solidFill>
              </a:rPr>
              <a:t>Konjesyon</a:t>
            </a:r>
            <a:r>
              <a:rPr lang="tr-TR" dirty="0" smtClean="0">
                <a:solidFill>
                  <a:srgbClr val="FF0000"/>
                </a:solidFill>
              </a:rPr>
              <a:t>: </a:t>
            </a:r>
            <a:r>
              <a:rPr lang="tr-TR" dirty="0" smtClean="0"/>
              <a:t>alveollerde bakterinin çoğalmasıyla gelişen </a:t>
            </a:r>
            <a:r>
              <a:rPr lang="tr-TR" dirty="0" err="1" smtClean="0"/>
              <a:t>vasküler</a:t>
            </a:r>
            <a:r>
              <a:rPr lang="tr-TR" dirty="0" smtClean="0"/>
              <a:t> </a:t>
            </a:r>
            <a:r>
              <a:rPr lang="tr-TR" dirty="0" err="1" smtClean="0"/>
              <a:t>dilatasyon</a:t>
            </a:r>
            <a:r>
              <a:rPr lang="tr-TR" dirty="0" smtClean="0"/>
              <a:t> ve aşırı </a:t>
            </a:r>
            <a:r>
              <a:rPr lang="tr-TR" dirty="0" err="1" smtClean="0"/>
              <a:t>eksudasyon</a:t>
            </a:r>
            <a:r>
              <a:rPr lang="tr-TR" dirty="0" smtClean="0"/>
              <a:t> 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Kırmızı </a:t>
            </a:r>
            <a:r>
              <a:rPr lang="tr-TR" dirty="0" err="1" smtClean="0">
                <a:solidFill>
                  <a:srgbClr val="FF0000"/>
                </a:solidFill>
              </a:rPr>
              <a:t>hepatizasyon</a:t>
            </a:r>
            <a:r>
              <a:rPr lang="tr-TR" dirty="0" smtClean="0">
                <a:solidFill>
                  <a:srgbClr val="FF0000"/>
                </a:solidFill>
              </a:rPr>
              <a:t>: </a:t>
            </a:r>
            <a:r>
              <a:rPr lang="tr-TR" dirty="0" err="1" smtClean="0"/>
              <a:t>PNL’den</a:t>
            </a:r>
            <a:r>
              <a:rPr lang="tr-TR" dirty="0" smtClean="0"/>
              <a:t> zengin bir iltihabi hücre </a:t>
            </a:r>
            <a:r>
              <a:rPr lang="tr-TR" dirty="0" err="1" smtClean="0"/>
              <a:t>infiltrasyonu</a:t>
            </a:r>
            <a:r>
              <a:rPr lang="tr-TR" dirty="0" smtClean="0"/>
              <a:t> ve geçirgenliği artmış damarlardan sızan eritrositler ve fibrin ile </a:t>
            </a:r>
            <a:r>
              <a:rPr lang="tr-TR" dirty="0" err="1" smtClean="0"/>
              <a:t>alveoler</a:t>
            </a:r>
            <a:r>
              <a:rPr lang="tr-TR" dirty="0" smtClean="0"/>
              <a:t> boşlukların dolması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Gri </a:t>
            </a:r>
            <a:r>
              <a:rPr lang="tr-TR" dirty="0" err="1" smtClean="0">
                <a:solidFill>
                  <a:srgbClr val="FF0000"/>
                </a:solidFill>
              </a:rPr>
              <a:t>hepatizasyon</a:t>
            </a:r>
            <a:r>
              <a:rPr lang="tr-TR" dirty="0" smtClean="0">
                <a:solidFill>
                  <a:srgbClr val="FF0000"/>
                </a:solidFill>
              </a:rPr>
              <a:t>: </a:t>
            </a:r>
            <a:r>
              <a:rPr lang="tr-TR" dirty="0" smtClean="0"/>
              <a:t>hasarlı alandaki </a:t>
            </a:r>
            <a:r>
              <a:rPr lang="tr-TR" dirty="0" err="1" smtClean="0"/>
              <a:t>lokosit</a:t>
            </a:r>
            <a:r>
              <a:rPr lang="tr-TR" dirty="0" smtClean="0"/>
              <a:t> ve eritrositlerin parçalanması ve fibrin birikimi</a:t>
            </a:r>
          </a:p>
          <a:p>
            <a:r>
              <a:rPr lang="tr-TR" dirty="0" err="1" smtClean="0">
                <a:solidFill>
                  <a:srgbClr val="FF0000"/>
                </a:solidFill>
              </a:rPr>
              <a:t>Rezolüsyon</a:t>
            </a:r>
            <a:r>
              <a:rPr lang="tr-TR" dirty="0" smtClean="0">
                <a:solidFill>
                  <a:srgbClr val="FF0000"/>
                </a:solidFill>
              </a:rPr>
              <a:t>: </a:t>
            </a:r>
            <a:r>
              <a:rPr lang="tr-TR" dirty="0" err="1" smtClean="0"/>
              <a:t>alveoler</a:t>
            </a:r>
            <a:r>
              <a:rPr lang="tr-TR" dirty="0" smtClean="0"/>
              <a:t> boşluklarındaki </a:t>
            </a:r>
            <a:r>
              <a:rPr lang="tr-TR" dirty="0" err="1" smtClean="0"/>
              <a:t>eksuda</a:t>
            </a:r>
            <a:r>
              <a:rPr lang="tr-TR" dirty="0" smtClean="0"/>
              <a:t> ve </a:t>
            </a:r>
            <a:r>
              <a:rPr lang="tr-TR" dirty="0" err="1" smtClean="0"/>
              <a:t>enflamatuar</a:t>
            </a:r>
            <a:r>
              <a:rPr lang="tr-TR" dirty="0" smtClean="0"/>
              <a:t> hücrelerin temizlenmesi </a:t>
            </a:r>
          </a:p>
          <a:p>
            <a:r>
              <a:rPr lang="tr-TR" dirty="0" smtClean="0"/>
              <a:t>Komplikasyona ait patolojik değişiklikler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268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RADYOLOJİ: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701924"/>
          </a:xfrm>
        </p:spPr>
        <p:txBody>
          <a:bodyPr>
            <a:normAutofit fontScale="92500"/>
          </a:bodyPr>
          <a:lstStyle/>
          <a:p>
            <a:r>
              <a:rPr lang="tr-TR" dirty="0" smtClean="0"/>
              <a:t>Pnömoni düşünülen her hastada PA akciğer filmi çekilmelidir</a:t>
            </a:r>
          </a:p>
          <a:p>
            <a:r>
              <a:rPr lang="tr-TR" dirty="0" smtClean="0"/>
              <a:t>Radyolojik görünümle </a:t>
            </a:r>
            <a:r>
              <a:rPr lang="tr-TR" dirty="0" err="1" smtClean="0"/>
              <a:t>etyolojik</a:t>
            </a:r>
            <a:r>
              <a:rPr lang="tr-TR" dirty="0" smtClean="0"/>
              <a:t> tanıya varmak mümkün değildir</a:t>
            </a:r>
          </a:p>
          <a:p>
            <a:r>
              <a:rPr lang="tr-TR" dirty="0" smtClean="0"/>
              <a:t>Antibiyotik tedavisine yanıt alınıyorsa bir kontrol filmi yeterlidir</a:t>
            </a:r>
          </a:p>
          <a:p>
            <a:r>
              <a:rPr lang="tr-TR" dirty="0" smtClean="0"/>
              <a:t>Bazı </a:t>
            </a:r>
            <a:r>
              <a:rPr lang="tr-TR" dirty="0" err="1" smtClean="0"/>
              <a:t>pnömonili</a:t>
            </a:r>
            <a:r>
              <a:rPr lang="tr-TR" dirty="0" smtClean="0"/>
              <a:t> olgularda akciğer filmi normal görünümde olabilir</a:t>
            </a:r>
          </a:p>
          <a:p>
            <a:pPr marL="0" indent="0">
              <a:buNone/>
            </a:pPr>
            <a:r>
              <a:rPr lang="tr-TR" dirty="0" smtClean="0"/>
              <a:t>  (</a:t>
            </a:r>
            <a:r>
              <a:rPr lang="tr-TR" dirty="0" err="1" smtClean="0"/>
              <a:t>Pnömoninin</a:t>
            </a:r>
            <a:r>
              <a:rPr lang="tr-TR" dirty="0" smtClean="0"/>
              <a:t> ilk 24 saatinde, </a:t>
            </a:r>
            <a:r>
              <a:rPr lang="tr-TR" dirty="0" err="1" smtClean="0"/>
              <a:t>dehidratasyon</a:t>
            </a:r>
            <a:r>
              <a:rPr lang="tr-TR" dirty="0" smtClean="0"/>
              <a:t>, </a:t>
            </a:r>
            <a:r>
              <a:rPr lang="tr-TR" dirty="0" err="1" smtClean="0"/>
              <a:t>yaşlı,pnömosistis</a:t>
            </a:r>
            <a:r>
              <a:rPr lang="tr-TR" dirty="0" smtClean="0"/>
              <a:t> karini, ciddi </a:t>
            </a:r>
            <a:r>
              <a:rPr lang="tr-TR" dirty="0" err="1" smtClean="0"/>
              <a:t>nötropenik</a:t>
            </a:r>
            <a:r>
              <a:rPr lang="tr-TR" dirty="0" smtClean="0"/>
              <a:t> hastalarda)</a:t>
            </a:r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717614" y="1876654"/>
            <a:ext cx="4090771" cy="4249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08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80658" y="365125"/>
            <a:ext cx="2580238" cy="1325563"/>
          </a:xfrm>
        </p:spPr>
        <p:txBody>
          <a:bodyPr>
            <a:normAutofit/>
          </a:bodyPr>
          <a:lstStyle/>
          <a:p>
            <a:r>
              <a:rPr lang="tr-TR" b="1" dirty="0" smtClean="0"/>
              <a:t>WHO</a:t>
            </a:r>
            <a:br>
              <a:rPr lang="tr-TR" b="1" dirty="0" smtClean="0"/>
            </a:br>
            <a:r>
              <a:rPr lang="tr-TR" b="1" dirty="0" smtClean="0"/>
              <a:t>VERİLERİ</a:t>
            </a:r>
            <a:endParaRPr lang="tr-TR" b="1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2665" y="458071"/>
            <a:ext cx="8872396" cy="6090970"/>
          </a:xfrm>
        </p:spPr>
      </p:pic>
    </p:spTree>
    <p:extLst>
      <p:ext uri="{BB962C8B-B14F-4D97-AF65-F5344CB8AC3E}">
        <p14:creationId xmlns:p14="http://schemas.microsoft.com/office/powerpoint/2010/main" val="404610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27087" y="628007"/>
            <a:ext cx="10515600" cy="2218098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TEDAVİ: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>
                <a:solidFill>
                  <a:srgbClr val="FF0000"/>
                </a:solidFill>
              </a:rPr>
              <a:t>Tedavi öncesi cevaplanması gereken sorular: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idx="1"/>
          </p:nvPr>
        </p:nvSpPr>
        <p:spPr>
          <a:xfrm>
            <a:off x="827087" y="2628098"/>
            <a:ext cx="5157787" cy="823912"/>
          </a:xfrm>
        </p:spPr>
        <p:txBody>
          <a:bodyPr/>
          <a:lstStyle/>
          <a:p>
            <a:r>
              <a:rPr lang="tr-TR" dirty="0" smtClean="0"/>
              <a:t>Tedavinin Yeri?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half" idx="2"/>
          </p:nvPr>
        </p:nvSpPr>
        <p:spPr>
          <a:xfrm>
            <a:off x="731145" y="4057916"/>
            <a:ext cx="5157787" cy="1745355"/>
          </a:xfrm>
        </p:spPr>
        <p:txBody>
          <a:bodyPr/>
          <a:lstStyle/>
          <a:p>
            <a:r>
              <a:rPr lang="tr-TR" dirty="0" smtClean="0"/>
              <a:t>Ayaktan mı?</a:t>
            </a:r>
          </a:p>
          <a:p>
            <a:r>
              <a:rPr lang="tr-TR" dirty="0" smtClean="0"/>
              <a:t>Serviste mi?</a:t>
            </a:r>
          </a:p>
          <a:p>
            <a:r>
              <a:rPr lang="tr-TR" dirty="0" smtClean="0"/>
              <a:t>Yoğun bakımda mı?</a:t>
            </a:r>
          </a:p>
          <a:p>
            <a:endParaRPr lang="tr-TR" dirty="0"/>
          </a:p>
        </p:txBody>
      </p:sp>
      <p:sp>
        <p:nvSpPr>
          <p:cNvPr id="7" name="Metin Yer Tutucusu 6"/>
          <p:cNvSpPr>
            <a:spLocks noGrp="1"/>
          </p:cNvSpPr>
          <p:nvPr>
            <p:ph type="body" sz="quarter" idx="3"/>
          </p:nvPr>
        </p:nvSpPr>
        <p:spPr>
          <a:xfrm>
            <a:off x="6159499" y="2628098"/>
            <a:ext cx="5183188" cy="823912"/>
          </a:xfrm>
        </p:spPr>
        <p:txBody>
          <a:bodyPr/>
          <a:lstStyle/>
          <a:p>
            <a:r>
              <a:rPr lang="tr-TR" dirty="0" smtClean="0"/>
              <a:t>Hangi antibiyotik?</a:t>
            </a:r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4"/>
          </p:nvPr>
        </p:nvSpPr>
        <p:spPr>
          <a:xfrm>
            <a:off x="6159499" y="4057916"/>
            <a:ext cx="5183188" cy="2557432"/>
          </a:xfrm>
        </p:spPr>
        <p:txBody>
          <a:bodyPr/>
          <a:lstStyle/>
          <a:p>
            <a:r>
              <a:rPr lang="tr-TR" dirty="0" smtClean="0"/>
              <a:t>Oral?</a:t>
            </a:r>
          </a:p>
          <a:p>
            <a:r>
              <a:rPr lang="tr-TR" dirty="0" err="1" smtClean="0"/>
              <a:t>Parenteral</a:t>
            </a:r>
            <a:r>
              <a:rPr lang="tr-TR" dirty="0" smtClean="0"/>
              <a:t>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5353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van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Pnömoni Tedavisi:</a:t>
            </a:r>
            <a:endParaRPr lang="tr-TR" dirty="0"/>
          </a:p>
        </p:txBody>
      </p:sp>
      <p:sp>
        <p:nvSpPr>
          <p:cNvPr id="8" name="İçerik Yer Tutucusu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Pnömoni tedavisi ampirik olarak başlanır</a:t>
            </a:r>
          </a:p>
          <a:p>
            <a:r>
              <a:rPr lang="tr-TR" dirty="0" smtClean="0"/>
              <a:t>Etken olguların yarısında üretilemiyor</a:t>
            </a:r>
          </a:p>
          <a:p>
            <a:r>
              <a:rPr lang="tr-TR" dirty="0" smtClean="0"/>
              <a:t>Kültür-</a:t>
            </a:r>
            <a:r>
              <a:rPr lang="tr-TR" dirty="0" err="1" smtClean="0"/>
              <a:t>antibiyogram</a:t>
            </a:r>
            <a:r>
              <a:rPr lang="tr-TR" dirty="0" smtClean="0"/>
              <a:t> geç sonuç veriyor</a:t>
            </a:r>
          </a:p>
          <a:p>
            <a:endParaRPr lang="tr-TR" dirty="0" smtClean="0"/>
          </a:p>
          <a:p>
            <a:r>
              <a:rPr lang="tr-TR" dirty="0" smtClean="0"/>
              <a:t>Ampirik ilaç</a:t>
            </a:r>
          </a:p>
          <a:p>
            <a:r>
              <a:rPr lang="tr-TR" dirty="0" smtClean="0"/>
              <a:t>olası etken spektrumunu örtmeli</a:t>
            </a:r>
          </a:p>
          <a:p>
            <a:r>
              <a:rPr lang="tr-TR" dirty="0" smtClean="0"/>
              <a:t>ucuz olmalı</a:t>
            </a:r>
          </a:p>
          <a:p>
            <a:r>
              <a:rPr lang="tr-TR" dirty="0" smtClean="0"/>
              <a:t>direnç gelişimini önleyici olmalı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9547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867931" cy="1325563"/>
          </a:xfrm>
        </p:spPr>
        <p:txBody>
          <a:bodyPr>
            <a:normAutofit/>
          </a:bodyPr>
          <a:lstStyle/>
          <a:p>
            <a:r>
              <a:rPr lang="tr-TR" sz="3600" dirty="0"/>
              <a:t>D</a:t>
            </a:r>
            <a:r>
              <a:rPr lang="tr-TR" sz="3600" dirty="0" smtClean="0"/>
              <a:t>OĞRU AMPİRİK TEDAVİ İÇİN HASTALAR GRUPLANDIRILIR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4129528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	Gruplamalarda </a:t>
            </a:r>
            <a:r>
              <a:rPr lang="tr-TR" dirty="0" err="1" smtClean="0">
                <a:solidFill>
                  <a:srgbClr val="FF0000"/>
                </a:solidFill>
              </a:rPr>
              <a:t>gözönüne</a:t>
            </a:r>
            <a:r>
              <a:rPr lang="tr-TR" dirty="0" smtClean="0">
                <a:solidFill>
                  <a:srgbClr val="FF0000"/>
                </a:solidFill>
              </a:rPr>
              <a:t> alınan başlıca ölçütler:</a:t>
            </a:r>
          </a:p>
          <a:p>
            <a:pPr marL="0" indent="0"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/>
              <a:t>Yaş</a:t>
            </a:r>
          </a:p>
          <a:p>
            <a:r>
              <a:rPr lang="tr-TR" dirty="0" smtClean="0"/>
              <a:t>Hastaneye yatırılma gereksinimi</a:t>
            </a:r>
          </a:p>
          <a:p>
            <a:r>
              <a:rPr lang="tr-TR" dirty="0" smtClean="0"/>
              <a:t>Eşlik eden başka bir hastalığın varlığı</a:t>
            </a:r>
          </a:p>
          <a:p>
            <a:r>
              <a:rPr lang="tr-TR" dirty="0" smtClean="0"/>
              <a:t>Hastalığın şiddeti</a:t>
            </a:r>
          </a:p>
          <a:p>
            <a:r>
              <a:rPr lang="tr-TR" dirty="0" smtClean="0"/>
              <a:t>Belirli patojenlere zemin hazırlayan durumlar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7023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Yuvarlatılmış Dikdörtgen 46"/>
          <p:cNvSpPr/>
          <p:nvPr/>
        </p:nvSpPr>
        <p:spPr>
          <a:xfrm>
            <a:off x="1240325" y="6047715"/>
            <a:ext cx="1176950" cy="316871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Unvan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           TEDAVİ İÇİN GRUPLANDIRMA</a:t>
            </a:r>
            <a:endParaRPr lang="tr-TR" dirty="0"/>
          </a:p>
        </p:txBody>
      </p:sp>
      <p:sp>
        <p:nvSpPr>
          <p:cNvPr id="23" name="Rectangle 1027"/>
          <p:cNvSpPr>
            <a:spLocks noGrp="1" noChangeArrowheads="1"/>
          </p:cNvSpPr>
          <p:nvPr>
            <p:ph idx="1"/>
          </p:nvPr>
        </p:nvSpPr>
        <p:spPr>
          <a:xfrm>
            <a:off x="838200" y="1831738"/>
            <a:ext cx="10795503" cy="4611389"/>
          </a:xfr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 fontScale="85000" lnSpcReduction="20000"/>
          </a:bodyPr>
          <a:lstStyle/>
          <a:p>
            <a:pPr eaLnBrk="1" hangingPunct="1">
              <a:buFontTx/>
              <a:buNone/>
            </a:pPr>
            <a:r>
              <a:rPr lang="tr-TR" sz="2800" dirty="0" smtClean="0"/>
              <a:t>		                            HASTANEYE YATIŞ ÖLÇÜTLERİ</a:t>
            </a:r>
          </a:p>
          <a:p>
            <a:pPr eaLnBrk="1" hangingPunct="1">
              <a:buFontTx/>
              <a:buNone/>
            </a:pPr>
            <a:r>
              <a:rPr lang="tr-TR" sz="2800" dirty="0" smtClean="0"/>
              <a:t>	</a:t>
            </a:r>
          </a:p>
          <a:p>
            <a:pPr eaLnBrk="1" hangingPunct="1">
              <a:buFontTx/>
              <a:buNone/>
            </a:pPr>
            <a:r>
              <a:rPr lang="tr-TR" sz="2800" dirty="0" smtClean="0"/>
              <a:t>         YOK 				                                       VAR</a:t>
            </a:r>
          </a:p>
          <a:p>
            <a:pPr eaLnBrk="1" hangingPunct="1">
              <a:buFontTx/>
              <a:buNone/>
            </a:pPr>
            <a:endParaRPr lang="tr-TR" sz="2000" dirty="0" smtClean="0"/>
          </a:p>
          <a:p>
            <a:pPr eaLnBrk="1" hangingPunct="1">
              <a:buFontTx/>
              <a:buNone/>
            </a:pPr>
            <a:endParaRPr lang="tr-TR" sz="2000" dirty="0"/>
          </a:p>
          <a:p>
            <a:pPr eaLnBrk="1" hangingPunct="1">
              <a:buFontTx/>
              <a:buNone/>
            </a:pPr>
            <a:r>
              <a:rPr lang="tr-TR" sz="2000" dirty="0" smtClean="0"/>
              <a:t>  </a:t>
            </a:r>
            <a:r>
              <a:rPr lang="tr-TR" sz="2400" dirty="0" smtClean="0"/>
              <a:t>DEĞİŞTİRİCİ FAKTÖRLER                                                                  YOĞUN BAKIM YATIŞ ÖLÇÜTLERİ</a:t>
            </a:r>
          </a:p>
          <a:p>
            <a:pPr eaLnBrk="1" hangingPunct="1">
              <a:buFontTx/>
              <a:buNone/>
            </a:pPr>
            <a:r>
              <a:rPr lang="tr-TR" sz="2000" dirty="0" smtClean="0"/>
              <a:t>				                                                                            </a:t>
            </a:r>
            <a:endParaRPr lang="tr-TR" sz="2000" b="1" dirty="0" smtClean="0">
              <a:solidFill>
                <a:schemeClr val="tx2"/>
              </a:solidFill>
            </a:endParaRPr>
          </a:p>
          <a:p>
            <a:pPr eaLnBrk="1" hangingPunct="1">
              <a:buFontTx/>
              <a:buNone/>
            </a:pPr>
            <a:r>
              <a:rPr lang="tr-TR" sz="2800" b="1" dirty="0" smtClean="0">
                <a:solidFill>
                  <a:schemeClr val="tx2"/>
                </a:solidFill>
              </a:rPr>
              <a:t>        </a:t>
            </a:r>
            <a:r>
              <a:rPr lang="tr-TR" sz="2800" dirty="0" smtClean="0">
                <a:solidFill>
                  <a:schemeClr val="tx2"/>
                </a:solidFill>
              </a:rPr>
              <a:t>YOK           VAR</a:t>
            </a:r>
          </a:p>
          <a:p>
            <a:pPr eaLnBrk="1" hangingPunct="1">
              <a:buFontTx/>
              <a:buNone/>
            </a:pPr>
            <a:r>
              <a:rPr lang="tr-TR" sz="2800" dirty="0" smtClean="0"/>
              <a:t>				                                   YOK                                           VAR</a:t>
            </a:r>
          </a:p>
          <a:p>
            <a:pPr eaLnBrk="1" hangingPunct="1">
              <a:buFontTx/>
              <a:buNone/>
            </a:pPr>
            <a:r>
              <a:rPr lang="tr-TR" sz="2800" dirty="0" smtClean="0"/>
              <a:t>                                                                                                </a:t>
            </a:r>
            <a:r>
              <a:rPr lang="tr-TR" sz="1800" dirty="0" err="1" smtClean="0"/>
              <a:t>pseudomonas</a:t>
            </a:r>
            <a:r>
              <a:rPr lang="tr-TR" sz="1800" dirty="0" smtClean="0"/>
              <a:t> riski yok          </a:t>
            </a:r>
            <a:r>
              <a:rPr lang="tr-TR" sz="1800" dirty="0" err="1" smtClean="0"/>
              <a:t>pseudomonas</a:t>
            </a:r>
            <a:r>
              <a:rPr lang="tr-TR" sz="1800" dirty="0" smtClean="0"/>
              <a:t> riski var</a:t>
            </a:r>
            <a:endParaRPr lang="tr-TR" sz="2800" dirty="0" smtClean="0"/>
          </a:p>
          <a:p>
            <a:pPr eaLnBrk="1" hangingPunct="1">
              <a:buFontTx/>
              <a:buNone/>
            </a:pPr>
            <a:r>
              <a:rPr lang="tr-TR" sz="2800" dirty="0" smtClean="0"/>
              <a:t>      </a:t>
            </a:r>
            <a:r>
              <a:rPr lang="tr-TR" sz="2000" b="1" dirty="0" smtClean="0"/>
              <a:t>GRUP 1 A            GRUP 1 B                                                GRUP 2                          GRUP 3A                              GRUP  3B</a:t>
            </a:r>
          </a:p>
          <a:p>
            <a:pPr eaLnBrk="1" hangingPunct="1">
              <a:buFontTx/>
              <a:buNone/>
            </a:pPr>
            <a:r>
              <a:rPr lang="tr-TR" sz="2400" dirty="0" smtClean="0"/>
              <a:t>   </a:t>
            </a:r>
          </a:p>
          <a:p>
            <a:pPr eaLnBrk="1" hangingPunct="1">
              <a:buFontTx/>
              <a:buNone/>
            </a:pPr>
            <a:r>
              <a:rPr lang="tr-TR" sz="2400" dirty="0" smtClean="0"/>
              <a:t>       AYAKTAN (POLİKLİNİK)                                          KLİNİK                                                  YBÜ   </a:t>
            </a:r>
            <a:endParaRPr lang="en-US" sz="2400" dirty="0" smtClean="0"/>
          </a:p>
        </p:txBody>
      </p:sp>
      <p:sp>
        <p:nvSpPr>
          <p:cNvPr id="24" name="Sağ Ok 23"/>
          <p:cNvSpPr/>
          <p:nvPr/>
        </p:nvSpPr>
        <p:spPr>
          <a:xfrm rot="10061100">
            <a:off x="2744020" y="2420347"/>
            <a:ext cx="2254313" cy="2262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5" name="Sağ Ok 24"/>
          <p:cNvSpPr/>
          <p:nvPr/>
        </p:nvSpPr>
        <p:spPr>
          <a:xfrm rot="800653">
            <a:off x="5776996" y="2416095"/>
            <a:ext cx="2254313" cy="2347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9" name="Düz Ok Bağlayıcısı 28"/>
          <p:cNvCxnSpPr/>
          <p:nvPr/>
        </p:nvCxnSpPr>
        <p:spPr>
          <a:xfrm>
            <a:off x="1756373" y="4725909"/>
            <a:ext cx="0" cy="61563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Düz Ok Bağlayıcısı 30"/>
          <p:cNvCxnSpPr/>
          <p:nvPr/>
        </p:nvCxnSpPr>
        <p:spPr>
          <a:xfrm>
            <a:off x="8455936" y="3035353"/>
            <a:ext cx="9054" cy="40740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Düz Ok Bağlayıcısı 48"/>
          <p:cNvCxnSpPr/>
          <p:nvPr/>
        </p:nvCxnSpPr>
        <p:spPr>
          <a:xfrm>
            <a:off x="1756373" y="2931238"/>
            <a:ext cx="0" cy="61563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Düz Ok Bağlayıcısı 50"/>
          <p:cNvCxnSpPr/>
          <p:nvPr/>
        </p:nvCxnSpPr>
        <p:spPr>
          <a:xfrm>
            <a:off x="1756373" y="3883937"/>
            <a:ext cx="0" cy="31687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Düz Ok Bağlayıcısı 52"/>
          <p:cNvCxnSpPr/>
          <p:nvPr/>
        </p:nvCxnSpPr>
        <p:spPr>
          <a:xfrm>
            <a:off x="2544024" y="3883937"/>
            <a:ext cx="371192" cy="32592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Düz Ok Bağlayıcısı 54"/>
          <p:cNvCxnSpPr/>
          <p:nvPr/>
        </p:nvCxnSpPr>
        <p:spPr>
          <a:xfrm>
            <a:off x="3023857" y="4725909"/>
            <a:ext cx="144856" cy="61563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Düz Ok Bağlayıcısı 56"/>
          <p:cNvCxnSpPr/>
          <p:nvPr/>
        </p:nvCxnSpPr>
        <p:spPr>
          <a:xfrm flipH="1">
            <a:off x="6364586" y="3883937"/>
            <a:ext cx="2091350" cy="62468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Düz Ok Bağlayıcısı 58"/>
          <p:cNvCxnSpPr/>
          <p:nvPr/>
        </p:nvCxnSpPr>
        <p:spPr>
          <a:xfrm>
            <a:off x="8591739" y="3883937"/>
            <a:ext cx="1131683" cy="67901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Düz Ok Bağlayıcısı 60"/>
          <p:cNvCxnSpPr/>
          <p:nvPr/>
        </p:nvCxnSpPr>
        <p:spPr>
          <a:xfrm>
            <a:off x="6301212" y="5033727"/>
            <a:ext cx="0" cy="434566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Düz Ok Bağlayıcısı 62"/>
          <p:cNvCxnSpPr/>
          <p:nvPr/>
        </p:nvCxnSpPr>
        <p:spPr>
          <a:xfrm>
            <a:off x="6301212" y="5721790"/>
            <a:ext cx="0" cy="32592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Düz Ok Bağlayıcısı 68"/>
          <p:cNvCxnSpPr/>
          <p:nvPr/>
        </p:nvCxnSpPr>
        <p:spPr>
          <a:xfrm flipH="1">
            <a:off x="8528364" y="4852657"/>
            <a:ext cx="914400" cy="1810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Düz Ok Bağlayıcısı 70"/>
          <p:cNvCxnSpPr/>
          <p:nvPr/>
        </p:nvCxnSpPr>
        <p:spPr>
          <a:xfrm>
            <a:off x="10049347" y="4852657"/>
            <a:ext cx="516047" cy="1810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Düz Ok Bağlayıcısı 72"/>
          <p:cNvCxnSpPr/>
          <p:nvPr/>
        </p:nvCxnSpPr>
        <p:spPr>
          <a:xfrm>
            <a:off x="8818075" y="5721790"/>
            <a:ext cx="814812" cy="3259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Düz Ok Bağlayıcısı 74"/>
          <p:cNvCxnSpPr/>
          <p:nvPr/>
        </p:nvCxnSpPr>
        <p:spPr>
          <a:xfrm flipH="1">
            <a:off x="9804903" y="5721790"/>
            <a:ext cx="851026" cy="3259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Düz Ok Bağlayıcısı 76"/>
          <p:cNvCxnSpPr/>
          <p:nvPr/>
        </p:nvCxnSpPr>
        <p:spPr>
          <a:xfrm>
            <a:off x="1828800" y="5721790"/>
            <a:ext cx="461727" cy="4164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Düz Ok Bağlayıcısı 78"/>
          <p:cNvCxnSpPr/>
          <p:nvPr/>
        </p:nvCxnSpPr>
        <p:spPr>
          <a:xfrm flipH="1">
            <a:off x="2417275" y="5721790"/>
            <a:ext cx="751438" cy="3892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085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Hastaneye yatış ölçütleri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Klinik Tablo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CURB-65 </a:t>
            </a:r>
            <a:r>
              <a:rPr lang="tr-TR" dirty="0" smtClean="0"/>
              <a:t>≥ 2 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PSI</a:t>
            </a:r>
            <a:r>
              <a:rPr lang="tr-TR" dirty="0" smtClean="0"/>
              <a:t> = IV, V</a:t>
            </a:r>
          </a:p>
          <a:p>
            <a:r>
              <a:rPr lang="tr-TR" dirty="0" smtClean="0"/>
              <a:t>Sosyal faktörler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326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                          </a:t>
            </a:r>
            <a:r>
              <a:rPr lang="tr-TR" b="1" dirty="0" smtClean="0">
                <a:solidFill>
                  <a:srgbClr val="FF0000"/>
                </a:solidFill>
              </a:rPr>
              <a:t>CURB 65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C</a:t>
            </a:r>
            <a:r>
              <a:rPr lang="tr-TR" dirty="0" smtClean="0"/>
              <a:t>onfusion (</a:t>
            </a:r>
            <a:r>
              <a:rPr lang="tr-TR" dirty="0" err="1" smtClean="0"/>
              <a:t>Konfüzyon</a:t>
            </a:r>
            <a:r>
              <a:rPr lang="tr-TR" dirty="0" smtClean="0"/>
              <a:t>)</a:t>
            </a:r>
          </a:p>
          <a:p>
            <a:r>
              <a:rPr lang="tr-TR" b="1" dirty="0" err="1" smtClean="0">
                <a:solidFill>
                  <a:srgbClr val="FF0000"/>
                </a:solidFill>
              </a:rPr>
              <a:t>U</a:t>
            </a:r>
            <a:r>
              <a:rPr lang="tr-TR" dirty="0" err="1" smtClean="0"/>
              <a:t>rea</a:t>
            </a:r>
            <a:r>
              <a:rPr lang="tr-TR" dirty="0" smtClean="0"/>
              <a:t> (Üre) &gt; 42.8 mg/</a:t>
            </a:r>
            <a:r>
              <a:rPr lang="tr-TR" dirty="0" err="1" smtClean="0"/>
              <a:t>dL</a:t>
            </a:r>
            <a:r>
              <a:rPr lang="tr-TR" dirty="0" smtClean="0"/>
              <a:t>    (BUN ölçülüyorsa &gt; 20 mg/</a:t>
            </a:r>
            <a:r>
              <a:rPr lang="tr-TR" dirty="0" err="1" smtClean="0"/>
              <a:t>dL</a:t>
            </a:r>
            <a:r>
              <a:rPr lang="tr-TR" dirty="0" smtClean="0"/>
              <a:t> [7 </a:t>
            </a:r>
            <a:r>
              <a:rPr lang="tr-TR" dirty="0" err="1" smtClean="0"/>
              <a:t>mmol</a:t>
            </a:r>
            <a:r>
              <a:rPr lang="tr-TR" dirty="0" smtClean="0"/>
              <a:t>/l ])</a:t>
            </a:r>
          </a:p>
          <a:p>
            <a:r>
              <a:rPr lang="tr-TR" b="1" dirty="0" err="1" smtClean="0">
                <a:solidFill>
                  <a:srgbClr val="FF0000"/>
                </a:solidFill>
              </a:rPr>
              <a:t>R</a:t>
            </a:r>
            <a:r>
              <a:rPr lang="tr-TR" dirty="0" err="1" smtClean="0"/>
              <a:t>espiratory</a:t>
            </a:r>
            <a:r>
              <a:rPr lang="tr-TR" dirty="0" smtClean="0"/>
              <a:t> rate (Solunum Sayısı) ≥ 30/dk.</a:t>
            </a:r>
          </a:p>
          <a:p>
            <a:r>
              <a:rPr lang="tr-TR" b="1" dirty="0" smtClean="0">
                <a:solidFill>
                  <a:srgbClr val="FF0000"/>
                </a:solidFill>
              </a:rPr>
              <a:t>B</a:t>
            </a:r>
            <a:r>
              <a:rPr lang="tr-TR" dirty="0" smtClean="0"/>
              <a:t>lood </a:t>
            </a:r>
            <a:r>
              <a:rPr lang="tr-TR" dirty="0" err="1" smtClean="0"/>
              <a:t>pressure</a:t>
            </a:r>
            <a:r>
              <a:rPr lang="tr-TR" dirty="0" smtClean="0"/>
              <a:t> (Kan basıncı) (</a:t>
            </a:r>
            <a:r>
              <a:rPr lang="tr-TR" dirty="0" err="1" smtClean="0"/>
              <a:t>Sistolik</a:t>
            </a:r>
            <a:r>
              <a:rPr lang="tr-TR" dirty="0" smtClean="0"/>
              <a:t>&lt;90 </a:t>
            </a:r>
            <a:r>
              <a:rPr lang="tr-TR" dirty="0" err="1" smtClean="0"/>
              <a:t>mmHg</a:t>
            </a:r>
            <a:r>
              <a:rPr lang="tr-TR" dirty="0" smtClean="0"/>
              <a:t> veya Diastolik≤60 </a:t>
            </a:r>
            <a:r>
              <a:rPr lang="tr-TR" dirty="0" err="1" smtClean="0"/>
              <a:t>mmHg</a:t>
            </a:r>
            <a:r>
              <a:rPr lang="tr-TR" dirty="0" smtClean="0"/>
              <a:t>)</a:t>
            </a:r>
          </a:p>
          <a:p>
            <a:r>
              <a:rPr lang="tr-TR" dirty="0" smtClean="0"/>
              <a:t>Yaş ≥ </a:t>
            </a:r>
            <a:r>
              <a:rPr lang="tr-TR" b="1" dirty="0" smtClean="0">
                <a:solidFill>
                  <a:srgbClr val="FF0000"/>
                </a:solidFill>
              </a:rPr>
              <a:t>65</a:t>
            </a:r>
            <a:r>
              <a:rPr lang="tr-TR" dirty="0" smtClean="0"/>
              <a:t> yıl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nn-NO" sz="2000" dirty="0" smtClean="0"/>
              <a:t>* Her bir ölçütün varlığı 1 puan olarak hesaplanır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304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dirty="0" smtClean="0"/>
              <a:t>                 </a:t>
            </a:r>
            <a:r>
              <a:rPr lang="tr-TR" dirty="0" smtClean="0">
                <a:solidFill>
                  <a:srgbClr val="FF0000"/>
                </a:solidFill>
              </a:rPr>
              <a:t>CURB-65 Değerlendirilmesi</a:t>
            </a:r>
          </a:p>
        </p:txBody>
      </p:sp>
      <p:graphicFrame>
        <p:nvGraphicFramePr>
          <p:cNvPr id="385027" name="Group 3"/>
          <p:cNvGraphicFramePr>
            <a:graphicFrameLocks noGrp="1"/>
          </p:cNvGraphicFramePr>
          <p:nvPr>
            <p:ph type="tbl" idx="1"/>
          </p:nvPr>
        </p:nvGraphicFramePr>
        <p:xfrm>
          <a:off x="1981200" y="1600201"/>
          <a:ext cx="8229600" cy="4525963"/>
        </p:xfrm>
        <a:graphic>
          <a:graphicData uri="http://schemas.openxmlformats.org/drawingml/2006/table">
            <a:tbl>
              <a:tblPr/>
              <a:tblGrid>
                <a:gridCol w="2376488"/>
                <a:gridCol w="2927350"/>
                <a:gridCol w="2925762"/>
              </a:tblGrid>
              <a:tr h="981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Minion-Regular" charset="0"/>
                        </a:rPr>
                        <a:t>CURB-65 puanı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Minion-Regular" charset="0"/>
                        </a:rPr>
                        <a:t>30 günlük mortalite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Minion-Regular" charset="0"/>
                        </a:rPr>
                        <a:t>Tedavi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Minion-Regular" charset="0"/>
                        </a:rPr>
                        <a:t>yeri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Minion-Regular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Minion-Regular" charset="0"/>
                        </a:rPr>
                        <a:t>%0,7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Minion-Regular" charset="0"/>
                        </a:rPr>
                        <a:t>Ayaktan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Minion-Regular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Minion-Regular" charset="0"/>
                        </a:rPr>
                        <a:t>%2,1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Minion-Regular" charset="0"/>
                        </a:rPr>
                        <a:t>Ayaktan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Minion-Regular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Minion-Regular" charset="0"/>
                        </a:rPr>
                        <a:t>%9,2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Minion-Regular" charset="0"/>
                        </a:rPr>
                        <a:t>Serviste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Minion-Regular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Minion-Regular" charset="0"/>
                        </a:rPr>
                        <a:t>%14,5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Minion-Regular" charset="0"/>
                        </a:rPr>
                        <a:t>Yoğun Bakımda?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Minion-Regular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Minion-Regular" charset="0"/>
                        </a:rPr>
                        <a:t>%40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Minion-Regular" charset="0"/>
                        </a:rPr>
                        <a:t>Yoğun Bakımda?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Minion-Regular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Minion-Regular" charset="0"/>
                        </a:rPr>
                        <a:t>%57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Minion-Regular" charset="0"/>
                        </a:rPr>
                        <a:t>Yoğun Bakımda?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882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04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3491" y="34899"/>
            <a:ext cx="8950036" cy="6740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23633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800" dirty="0" smtClean="0"/>
              <a:t>                      </a:t>
            </a:r>
            <a:r>
              <a:rPr lang="tr-TR" sz="4800" dirty="0" smtClean="0">
                <a:solidFill>
                  <a:srgbClr val="FF0000"/>
                </a:solidFill>
              </a:rPr>
              <a:t>  PSI </a:t>
            </a:r>
            <a:r>
              <a:rPr lang="tr-TR" sz="3600" dirty="0">
                <a:solidFill>
                  <a:srgbClr val="FF0000"/>
                </a:solidFill>
              </a:rPr>
              <a:t>(</a:t>
            </a:r>
            <a:r>
              <a:rPr lang="tr-TR" sz="3600" dirty="0" err="1">
                <a:solidFill>
                  <a:srgbClr val="FF0000"/>
                </a:solidFill>
              </a:rPr>
              <a:t>Pneumonia</a:t>
            </a:r>
            <a:r>
              <a:rPr lang="tr-TR" sz="3600" dirty="0">
                <a:solidFill>
                  <a:srgbClr val="FF0000"/>
                </a:solidFill>
              </a:rPr>
              <a:t> </a:t>
            </a:r>
            <a:r>
              <a:rPr lang="tr-TR" sz="3600" dirty="0" err="1">
                <a:solidFill>
                  <a:srgbClr val="FF0000"/>
                </a:solidFill>
              </a:rPr>
              <a:t>Severity</a:t>
            </a:r>
            <a:r>
              <a:rPr lang="tr-TR" sz="3600" dirty="0">
                <a:solidFill>
                  <a:srgbClr val="FF0000"/>
                </a:solidFill>
              </a:rPr>
              <a:t> Index)</a:t>
            </a:r>
          </a:p>
        </p:txBody>
      </p:sp>
      <p:graphicFrame>
        <p:nvGraphicFramePr>
          <p:cNvPr id="135171" name="Group 3"/>
          <p:cNvGraphicFramePr>
            <a:graphicFrameLocks noGrp="1"/>
          </p:cNvGraphicFramePr>
          <p:nvPr>
            <p:ph type="tbl" idx="1"/>
          </p:nvPr>
        </p:nvGraphicFramePr>
        <p:xfrm>
          <a:off x="1981200" y="1600201"/>
          <a:ext cx="8229600" cy="4492625"/>
        </p:xfrm>
        <a:graphic>
          <a:graphicData uri="http://schemas.openxmlformats.org/drawingml/2006/table">
            <a:tbl>
              <a:tblPr/>
              <a:tblGrid>
                <a:gridCol w="3394075"/>
                <a:gridCol w="720725"/>
                <a:gridCol w="3384550"/>
                <a:gridCol w="730250"/>
              </a:tblGrid>
              <a:tr h="4492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Yaş: yıl/erkek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Yaş: yıl-10/kadın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Huzurevinde kalmak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Tümör varlığı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KC hastalığı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KKY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KVH-SVH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Renal hastalık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Mental bozukluk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SS</a:t>
                      </a: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≥</a:t>
                      </a: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30/dk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…..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…..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Sistolik TA&lt;90mmHg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Isı&lt;35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°</a:t>
                      </a: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 veya </a:t>
                      </a: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≥</a:t>
                      </a: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40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°</a:t>
                      </a: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Kalp hızı </a:t>
                      </a: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≥125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Arter pH&lt;7,35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BUN </a:t>
                      </a: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≥30mg/dl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Na&lt;130mmol/L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Glukoz</a:t>
                      </a: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≥250mg/dl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Htc&lt;%30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PaO</a:t>
                      </a:r>
                      <a:r>
                        <a:rPr kumimoji="0" lang="tr-TR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&lt;60mmHg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Plevral efüzyon</a:t>
                      </a: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7119" name="Text Box 15"/>
          <p:cNvSpPr txBox="1">
            <a:spLocks noChangeArrowheads="1"/>
          </p:cNvSpPr>
          <p:nvPr/>
        </p:nvSpPr>
        <p:spPr bwMode="auto">
          <a:xfrm>
            <a:off x="4511676" y="6308726"/>
            <a:ext cx="56165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tr-TR" sz="1800">
                <a:solidFill>
                  <a:schemeClr val="accent2"/>
                </a:solidFill>
              </a:rPr>
              <a:t>Fine MJ, et al. N Engl J Med 1997</a:t>
            </a:r>
          </a:p>
        </p:txBody>
      </p:sp>
    </p:spTree>
    <p:extLst>
      <p:ext uri="{BB962C8B-B14F-4D97-AF65-F5344CB8AC3E}">
        <p14:creationId xmlns:p14="http://schemas.microsoft.com/office/powerpoint/2010/main" val="15098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dirty="0" smtClean="0"/>
              <a:t>                                        </a:t>
            </a:r>
            <a:r>
              <a:rPr lang="tr-TR" dirty="0" smtClean="0">
                <a:solidFill>
                  <a:srgbClr val="FF0000"/>
                </a:solidFill>
              </a:rPr>
              <a:t>PSI</a:t>
            </a:r>
          </a:p>
        </p:txBody>
      </p:sp>
      <p:graphicFrame>
        <p:nvGraphicFramePr>
          <p:cNvPr id="17533" name="Group 125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901639720"/>
              </p:ext>
            </p:extLst>
          </p:nvPr>
        </p:nvGraphicFramePr>
        <p:xfrm>
          <a:off x="1981200" y="1484313"/>
          <a:ext cx="8229600" cy="4824414"/>
        </p:xfrm>
        <a:graphic>
          <a:graphicData uri="http://schemas.openxmlformats.org/drawingml/2006/table">
            <a:tbl>
              <a:tblPr/>
              <a:tblGrid>
                <a:gridCol w="1738313"/>
                <a:gridCol w="4629150"/>
                <a:gridCol w="1862137"/>
              </a:tblGrid>
              <a:tr h="1189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itchFamily="49" charset="-128"/>
                          <a:cs typeface="Times New Roman" pitchFamily="18" charset="0"/>
                        </a:rPr>
                        <a:t>Sınıf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itchFamily="49" charset="-128"/>
                          <a:cs typeface="Times New Roman" pitchFamily="18" charset="0"/>
                        </a:rPr>
                        <a:t>Skor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itchFamily="49" charset="-128"/>
                          <a:cs typeface="Times New Roman" pitchFamily="18" charset="0"/>
                        </a:rPr>
                        <a:t>30 günlük </a:t>
                      </a:r>
                      <a:r>
                        <a:rPr kumimoji="0" lang="tr-T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itchFamily="49" charset="-128"/>
                          <a:cs typeface="Times New Roman" pitchFamily="18" charset="0"/>
                        </a:rPr>
                        <a:t>mortalite</a:t>
                      </a:r>
                      <a:endParaRPr kumimoji="0" lang="tr-T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8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itchFamily="49" charset="-128"/>
                          <a:cs typeface="Times New Roman" pitchFamily="18" charset="0"/>
                        </a:rPr>
                        <a:t>Class 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itchFamily="49" charset="-128"/>
                          <a:cs typeface="Times New Roman" pitchFamily="18" charset="0"/>
                        </a:rPr>
                        <a:t>Yaş&lt;50 ve kanser, KY, CVH, KC, böbrek hastalığı yok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itchFamily="49" charset="-128"/>
                          <a:cs typeface="Times New Roman" pitchFamily="18" charset="0"/>
                        </a:rPr>
                        <a:t>% 0,1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7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itchFamily="49" charset="-128"/>
                          <a:cs typeface="Times New Roman" pitchFamily="18" charset="0"/>
                        </a:rPr>
                        <a:t>Class II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itchFamily="49" charset="-128"/>
                          <a:cs typeface="Times New Roman" pitchFamily="18" charset="0"/>
                        </a:rPr>
                        <a:t>&lt;70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itchFamily="49" charset="-128"/>
                          <a:cs typeface="Times New Roman" pitchFamily="18" charset="0"/>
                        </a:rPr>
                        <a:t>% 0,6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7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itchFamily="49" charset="-128"/>
                          <a:cs typeface="Times New Roman" pitchFamily="18" charset="0"/>
                        </a:rPr>
                        <a:t>Class III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itchFamily="49" charset="-128"/>
                          <a:cs typeface="Times New Roman" pitchFamily="18" charset="0"/>
                        </a:rPr>
                        <a:t>71-90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itchFamily="49" charset="-128"/>
                          <a:cs typeface="Times New Roman" pitchFamily="18" charset="0"/>
                        </a:rPr>
                        <a:t>% 0,9-2,8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5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n-lt"/>
                          <a:ea typeface="MS Mincho" pitchFamily="49" charset="-128"/>
                          <a:cs typeface="Times New Roman" pitchFamily="18" charset="0"/>
                        </a:rPr>
                        <a:t>Class IV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n-lt"/>
                          <a:ea typeface="MS Mincho" pitchFamily="49" charset="-128"/>
                          <a:cs typeface="Times New Roman" pitchFamily="18" charset="0"/>
                        </a:rPr>
                        <a:t>91-130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n-lt"/>
                          <a:ea typeface="MS Mincho" pitchFamily="49" charset="-128"/>
                          <a:cs typeface="Times New Roman" pitchFamily="18" charset="0"/>
                        </a:rPr>
                        <a:t>% 8,2-9,3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7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n-lt"/>
                          <a:ea typeface="MS Mincho" pitchFamily="49" charset="-128"/>
                          <a:cs typeface="Times New Roman" pitchFamily="18" charset="0"/>
                        </a:rPr>
                        <a:t>Class 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n-lt"/>
                          <a:ea typeface="MS Mincho" pitchFamily="49" charset="-128"/>
                          <a:cs typeface="Times New Roman" pitchFamily="18" charset="0"/>
                        </a:rPr>
                        <a:t>&gt;130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n-lt"/>
                          <a:ea typeface="MS Mincho" pitchFamily="49" charset="-128"/>
                          <a:cs typeface="Times New Roman" pitchFamily="18" charset="0"/>
                        </a:rPr>
                        <a:t>% 27-29,2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190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van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 smtClean="0"/>
              <a:t>PNÖMONİLER:</a:t>
            </a:r>
            <a:endParaRPr lang="tr-TR" b="1" i="1" dirty="0"/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4907" y="201957"/>
            <a:ext cx="3848893" cy="6656043"/>
          </a:xfrm>
        </p:spPr>
      </p:pic>
      <p:sp>
        <p:nvSpPr>
          <p:cNvPr id="8" name="İçerik Yer Tutucusu 7"/>
          <p:cNvSpPr>
            <a:spLocks noGrp="1"/>
          </p:cNvSpPr>
          <p:nvPr>
            <p:ph sz="half" idx="2"/>
          </p:nvPr>
        </p:nvSpPr>
        <p:spPr>
          <a:xfrm>
            <a:off x="838200" y="1690687"/>
            <a:ext cx="5281943" cy="4900235"/>
          </a:xfrm>
        </p:spPr>
        <p:txBody>
          <a:bodyPr/>
          <a:lstStyle/>
          <a:p>
            <a:r>
              <a:rPr lang="tr-TR" dirty="0" smtClean="0"/>
              <a:t>Tüm dünyada;</a:t>
            </a:r>
          </a:p>
          <a:p>
            <a:r>
              <a:rPr lang="tr-TR" dirty="0" smtClean="0"/>
              <a:t>Her yaş grubunda,</a:t>
            </a:r>
          </a:p>
          <a:p>
            <a:r>
              <a:rPr lang="tr-TR" dirty="0" smtClean="0"/>
              <a:t>Oldukça yaygın görülen,</a:t>
            </a:r>
          </a:p>
          <a:p>
            <a:r>
              <a:rPr lang="tr-TR" dirty="0" smtClean="0"/>
              <a:t>Tüm ölümler arasında 3. sırada,</a:t>
            </a:r>
          </a:p>
          <a:p>
            <a:r>
              <a:rPr lang="tr-TR" dirty="0" smtClean="0"/>
              <a:t>Enfeksiyondan ölümler arasında 1. sırada,</a:t>
            </a:r>
          </a:p>
          <a:p>
            <a:r>
              <a:rPr lang="tr-TR" dirty="0" smtClean="0"/>
              <a:t>Yüksek oranda </a:t>
            </a:r>
            <a:r>
              <a:rPr lang="tr-TR" dirty="0" err="1" smtClean="0"/>
              <a:t>morbiditeye</a:t>
            </a:r>
            <a:r>
              <a:rPr lang="tr-TR" dirty="0" smtClean="0"/>
              <a:t> sahip,</a:t>
            </a:r>
          </a:p>
          <a:p>
            <a:r>
              <a:rPr lang="tr-TR" dirty="0" smtClean="0"/>
              <a:t>Önemli oranda işgücü kaybı oluşturan</a:t>
            </a:r>
          </a:p>
          <a:p>
            <a:r>
              <a:rPr lang="tr-TR" dirty="0" smtClean="0"/>
              <a:t>Ciddi bir hastalıktır.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201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Unvan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Risk faktörleri:</a:t>
            </a:r>
            <a:endParaRPr lang="tr-TR" dirty="0"/>
          </a:p>
        </p:txBody>
      </p:sp>
      <p:sp>
        <p:nvSpPr>
          <p:cNvPr id="7" name="İçerik Yer Tutucusu 6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65 yaş ve üzeri</a:t>
            </a:r>
          </a:p>
          <a:p>
            <a:r>
              <a:rPr lang="tr-TR" dirty="0" smtClean="0"/>
              <a:t>Eşlik eden hastalık (KOAH, </a:t>
            </a:r>
            <a:r>
              <a:rPr lang="tr-TR" dirty="0" err="1" smtClean="0"/>
              <a:t>bronşektazi</a:t>
            </a:r>
            <a:r>
              <a:rPr lang="tr-TR" dirty="0" smtClean="0"/>
              <a:t>, </a:t>
            </a:r>
            <a:r>
              <a:rPr lang="tr-TR" dirty="0" err="1" smtClean="0"/>
              <a:t>kistik</a:t>
            </a:r>
            <a:r>
              <a:rPr lang="tr-TR" dirty="0" smtClean="0"/>
              <a:t> </a:t>
            </a:r>
            <a:r>
              <a:rPr lang="tr-TR" dirty="0" err="1" smtClean="0"/>
              <a:t>fibroz</a:t>
            </a:r>
            <a:r>
              <a:rPr lang="tr-TR" dirty="0" smtClean="0"/>
              <a:t>, diyabet, böbrek yetmezliği, KKY, </a:t>
            </a:r>
            <a:r>
              <a:rPr lang="tr-TR" dirty="0" err="1" smtClean="0"/>
              <a:t>malinite</a:t>
            </a:r>
            <a:r>
              <a:rPr lang="tr-TR" dirty="0" smtClean="0"/>
              <a:t>, SVO)</a:t>
            </a:r>
          </a:p>
          <a:p>
            <a:r>
              <a:rPr lang="tr-TR" dirty="0" smtClean="0"/>
              <a:t>Bir yıl içinde </a:t>
            </a:r>
            <a:r>
              <a:rPr lang="tr-TR" dirty="0" err="1" smtClean="0"/>
              <a:t>pnömoni</a:t>
            </a:r>
            <a:r>
              <a:rPr lang="tr-TR" dirty="0" smtClean="0"/>
              <a:t> tanısı ile yatış</a:t>
            </a:r>
          </a:p>
          <a:p>
            <a:r>
              <a:rPr lang="tr-TR" dirty="0" err="1" smtClean="0"/>
              <a:t>Aspirasyon</a:t>
            </a:r>
            <a:r>
              <a:rPr lang="tr-TR" dirty="0" smtClean="0"/>
              <a:t> şüphesi</a:t>
            </a:r>
          </a:p>
          <a:p>
            <a:r>
              <a:rPr lang="tr-TR" dirty="0" err="1" smtClean="0"/>
              <a:t>Splenektomi</a:t>
            </a:r>
            <a:endParaRPr lang="tr-TR" dirty="0" smtClean="0"/>
          </a:p>
          <a:p>
            <a:r>
              <a:rPr lang="tr-TR" dirty="0" smtClean="0"/>
              <a:t>Alkolizm</a:t>
            </a:r>
          </a:p>
          <a:p>
            <a:r>
              <a:rPr lang="tr-TR" dirty="0" err="1" smtClean="0"/>
              <a:t>Malnütrisyon</a:t>
            </a:r>
            <a:endParaRPr lang="tr-TR" dirty="0" smtClean="0"/>
          </a:p>
          <a:p>
            <a:r>
              <a:rPr lang="tr-TR" dirty="0" smtClean="0"/>
              <a:t>Huzurevinde yaşama</a:t>
            </a:r>
          </a:p>
          <a:p>
            <a:r>
              <a:rPr lang="tr-TR" dirty="0" err="1" smtClean="0"/>
              <a:t>kortikosteroid</a:t>
            </a:r>
            <a:r>
              <a:rPr lang="tr-TR" dirty="0" smtClean="0"/>
              <a:t> kullanımı</a:t>
            </a:r>
          </a:p>
          <a:p>
            <a:r>
              <a:rPr lang="tr-TR" dirty="0" err="1" smtClean="0"/>
              <a:t>İmmünsupressif</a:t>
            </a:r>
            <a:r>
              <a:rPr lang="tr-TR" dirty="0" smtClean="0"/>
              <a:t> tedavi</a:t>
            </a:r>
          </a:p>
          <a:p>
            <a:r>
              <a:rPr lang="tr-TR" dirty="0" err="1" smtClean="0"/>
              <a:t>İnfluenza</a:t>
            </a:r>
            <a:r>
              <a:rPr lang="tr-TR" dirty="0" smtClean="0"/>
              <a:t> sonrası gelişen </a:t>
            </a:r>
            <a:r>
              <a:rPr lang="tr-TR" dirty="0" err="1" smtClean="0"/>
              <a:t>pnömoni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722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Ağırlaştırıcı faktörler: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4" name="Metin Yer Tutucusu 3"/>
          <p:cNvSpPr>
            <a:spLocks noGrp="1"/>
          </p:cNvSpPr>
          <p:nvPr>
            <p:ph type="body" idx="1"/>
          </p:nvPr>
        </p:nvSpPr>
        <p:spPr>
          <a:xfrm>
            <a:off x="758307" y="1373345"/>
            <a:ext cx="5157787" cy="823912"/>
          </a:xfrm>
        </p:spPr>
        <p:txBody>
          <a:bodyPr/>
          <a:lstStyle/>
          <a:p>
            <a:r>
              <a:rPr lang="tr-TR" dirty="0" smtClean="0"/>
              <a:t>Fizik muayene: 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half" idx="2"/>
          </p:nvPr>
        </p:nvSpPr>
        <p:spPr>
          <a:xfrm>
            <a:off x="570368" y="2505075"/>
            <a:ext cx="5345727" cy="3684588"/>
          </a:xfrm>
        </p:spPr>
        <p:txBody>
          <a:bodyPr>
            <a:normAutofit/>
          </a:bodyPr>
          <a:lstStyle/>
          <a:p>
            <a:r>
              <a:rPr lang="tr-TR" dirty="0" smtClean="0"/>
              <a:t>Bilinç değişikliği</a:t>
            </a:r>
          </a:p>
          <a:p>
            <a:r>
              <a:rPr lang="tr-TR" dirty="0" smtClean="0"/>
              <a:t>Ateş ( 35 C veya &gt; 40 C (oral)</a:t>
            </a:r>
          </a:p>
          <a:p>
            <a:r>
              <a:rPr lang="tr-TR" dirty="0" smtClean="0"/>
              <a:t>Kan basıncı: </a:t>
            </a:r>
            <a:r>
              <a:rPr lang="tr-TR" dirty="0" err="1" smtClean="0"/>
              <a:t>sistolik</a:t>
            </a:r>
            <a:r>
              <a:rPr lang="tr-TR" dirty="0" smtClean="0"/>
              <a:t> &lt; 90 </a:t>
            </a:r>
            <a:r>
              <a:rPr lang="tr-TR" dirty="0" err="1" smtClean="0"/>
              <a:t>mmHg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                       </a:t>
            </a:r>
            <a:r>
              <a:rPr lang="tr-TR" dirty="0" err="1" smtClean="0"/>
              <a:t>diyastolik</a:t>
            </a:r>
            <a:r>
              <a:rPr lang="tr-TR" dirty="0" smtClean="0"/>
              <a:t>&lt; 60 </a:t>
            </a:r>
            <a:r>
              <a:rPr lang="tr-TR" dirty="0" err="1" smtClean="0"/>
              <a:t>mmHg</a:t>
            </a:r>
            <a:endParaRPr lang="tr-TR" dirty="0" smtClean="0"/>
          </a:p>
          <a:p>
            <a:r>
              <a:rPr lang="tr-TR" dirty="0" smtClean="0"/>
              <a:t>Solunum sayısı &gt; 30 /</a:t>
            </a:r>
            <a:r>
              <a:rPr lang="tr-TR" dirty="0" err="1" smtClean="0"/>
              <a:t>dk</a:t>
            </a:r>
            <a:endParaRPr lang="tr-TR" dirty="0" smtClean="0"/>
          </a:p>
          <a:p>
            <a:r>
              <a:rPr lang="tr-TR" dirty="0" err="1" smtClean="0"/>
              <a:t>Siyanoz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sz="quarter" idx="3"/>
          </p:nvPr>
        </p:nvSpPr>
        <p:spPr>
          <a:xfrm>
            <a:off x="6172200" y="1373345"/>
            <a:ext cx="5183188" cy="823912"/>
          </a:xfrm>
        </p:spPr>
        <p:txBody>
          <a:bodyPr/>
          <a:lstStyle/>
          <a:p>
            <a:r>
              <a:rPr lang="tr-TR" dirty="0" smtClean="0"/>
              <a:t>Laboratuvar:</a:t>
            </a:r>
          </a:p>
        </p:txBody>
      </p:sp>
      <p:sp>
        <p:nvSpPr>
          <p:cNvPr id="7" name="İçerik Yer Tutucusu 6"/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769321" cy="4203543"/>
          </a:xfrm>
        </p:spPr>
        <p:txBody>
          <a:bodyPr>
            <a:normAutofit fontScale="85000" lnSpcReduction="20000"/>
          </a:bodyPr>
          <a:lstStyle/>
          <a:p>
            <a:r>
              <a:rPr lang="tr-TR" dirty="0" smtClean="0"/>
              <a:t>BK&lt; 4000/mm3, &gt; 30 000/mm3   </a:t>
            </a:r>
            <a:r>
              <a:rPr lang="tr-TR" dirty="0" err="1" smtClean="0"/>
              <a:t>Nötrofil</a:t>
            </a:r>
            <a:r>
              <a:rPr lang="tr-TR" dirty="0" smtClean="0"/>
              <a:t>  &lt; 1000/mm3</a:t>
            </a:r>
          </a:p>
          <a:p>
            <a:r>
              <a:rPr lang="tr-TR" dirty="0" smtClean="0"/>
              <a:t>Kan gazları (oda havasında)</a:t>
            </a:r>
          </a:p>
          <a:p>
            <a:pPr marL="0" indent="0">
              <a:buNone/>
            </a:pPr>
            <a:r>
              <a:rPr lang="tr-TR" dirty="0" smtClean="0"/>
              <a:t>       PaO2&lt; 60 </a:t>
            </a:r>
            <a:r>
              <a:rPr lang="tr-TR" dirty="0" err="1" smtClean="0"/>
              <a:t>mmHg</a:t>
            </a:r>
            <a:r>
              <a:rPr lang="tr-TR" dirty="0" smtClean="0"/>
              <a:t>     PCO2 &gt; 50 </a:t>
            </a:r>
            <a:r>
              <a:rPr lang="tr-TR" dirty="0" err="1" smtClean="0"/>
              <a:t>mmHg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      SaO2&lt; % 92             PH&lt; 7.35</a:t>
            </a:r>
          </a:p>
          <a:p>
            <a:r>
              <a:rPr lang="tr-TR" dirty="0" smtClean="0"/>
              <a:t>BUN&gt; 30 mg/dl  (10.7 </a:t>
            </a:r>
            <a:r>
              <a:rPr lang="tr-TR" dirty="0" err="1" smtClean="0"/>
              <a:t>mmol</a:t>
            </a:r>
            <a:r>
              <a:rPr lang="tr-TR" dirty="0" smtClean="0"/>
              <a:t>/L)</a:t>
            </a:r>
          </a:p>
          <a:p>
            <a:r>
              <a:rPr lang="tr-TR" dirty="0" err="1" smtClean="0"/>
              <a:t>Na</a:t>
            </a:r>
            <a:r>
              <a:rPr lang="tr-TR" dirty="0" smtClean="0"/>
              <a:t> &lt; 130 </a:t>
            </a:r>
            <a:r>
              <a:rPr lang="tr-TR" dirty="0" err="1" smtClean="0"/>
              <a:t>mEq</a:t>
            </a:r>
            <a:r>
              <a:rPr lang="tr-TR" dirty="0" smtClean="0"/>
              <a:t>/ L</a:t>
            </a:r>
          </a:p>
          <a:p>
            <a:r>
              <a:rPr lang="tr-TR" dirty="0" smtClean="0"/>
              <a:t>AC </a:t>
            </a:r>
            <a:r>
              <a:rPr lang="tr-TR" dirty="0" err="1" smtClean="0"/>
              <a:t>grafisinde</a:t>
            </a:r>
            <a:r>
              <a:rPr lang="tr-TR" dirty="0" smtClean="0"/>
              <a:t> </a:t>
            </a:r>
            <a:r>
              <a:rPr lang="tr-TR" dirty="0" err="1" smtClean="0"/>
              <a:t>multilober</a:t>
            </a:r>
            <a:r>
              <a:rPr lang="tr-TR" dirty="0" smtClean="0"/>
              <a:t> tutulum, </a:t>
            </a:r>
            <a:r>
              <a:rPr lang="tr-TR" dirty="0" err="1" smtClean="0"/>
              <a:t>kavite</a:t>
            </a:r>
            <a:r>
              <a:rPr lang="tr-TR" dirty="0" smtClean="0"/>
              <a:t>, </a:t>
            </a:r>
            <a:r>
              <a:rPr lang="tr-TR" dirty="0" err="1" smtClean="0"/>
              <a:t>plevral</a:t>
            </a:r>
            <a:r>
              <a:rPr lang="tr-TR" dirty="0" smtClean="0"/>
              <a:t> </a:t>
            </a:r>
            <a:r>
              <a:rPr lang="tr-TR" dirty="0" err="1" smtClean="0"/>
              <a:t>efüzyon</a:t>
            </a:r>
            <a:r>
              <a:rPr lang="tr-TR" dirty="0" smtClean="0"/>
              <a:t>, hızlı </a:t>
            </a:r>
            <a:r>
              <a:rPr lang="tr-TR" dirty="0" err="1" smtClean="0"/>
              <a:t>progresyon</a:t>
            </a:r>
            <a:endParaRPr lang="tr-TR" dirty="0" smtClean="0"/>
          </a:p>
          <a:p>
            <a:r>
              <a:rPr lang="tr-TR" dirty="0" err="1" smtClean="0"/>
              <a:t>Sepsis</a:t>
            </a:r>
            <a:r>
              <a:rPr lang="tr-TR" dirty="0" smtClean="0"/>
              <a:t> veya organ </a:t>
            </a:r>
            <a:r>
              <a:rPr lang="tr-TR" dirty="0" err="1" smtClean="0"/>
              <a:t>disfonksiyonu</a:t>
            </a:r>
            <a:r>
              <a:rPr lang="tr-TR" dirty="0" smtClean="0"/>
              <a:t> bulguları (</a:t>
            </a:r>
            <a:r>
              <a:rPr lang="tr-TR" dirty="0" err="1" smtClean="0"/>
              <a:t>metabolik</a:t>
            </a:r>
            <a:r>
              <a:rPr lang="tr-TR" dirty="0" smtClean="0"/>
              <a:t> </a:t>
            </a:r>
            <a:r>
              <a:rPr lang="tr-TR" dirty="0" err="1" smtClean="0"/>
              <a:t>asidoz</a:t>
            </a:r>
            <a:r>
              <a:rPr lang="tr-TR" dirty="0" smtClean="0"/>
              <a:t>, uzamış PT, </a:t>
            </a:r>
            <a:r>
              <a:rPr lang="tr-TR" dirty="0" err="1" smtClean="0"/>
              <a:t>aPTT</a:t>
            </a:r>
            <a:r>
              <a:rPr lang="tr-TR" dirty="0" smtClean="0"/>
              <a:t>, </a:t>
            </a:r>
            <a:r>
              <a:rPr lang="tr-TR" dirty="0" err="1" smtClean="0"/>
              <a:t>trombositopeni</a:t>
            </a:r>
            <a:r>
              <a:rPr lang="tr-TR" dirty="0" smtClean="0"/>
              <a:t>, fibrin yıkım ürünleri &gt; 1:40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5969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78873" y="365125"/>
            <a:ext cx="10676515" cy="1325563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Grup 1A: </a:t>
            </a:r>
            <a:r>
              <a:rPr lang="tr-TR" dirty="0" err="1" smtClean="0">
                <a:solidFill>
                  <a:srgbClr val="FF0000"/>
                </a:solidFill>
              </a:rPr>
              <a:t>Hastanaye</a:t>
            </a:r>
            <a:r>
              <a:rPr lang="tr-TR" dirty="0" smtClean="0">
                <a:solidFill>
                  <a:srgbClr val="FF0000"/>
                </a:solidFill>
              </a:rPr>
              <a:t> yatış ölçütü ve Risk faktörü yok</a:t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>Ayaktan tedavi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Etkenler: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792051"/>
            <a:ext cx="5157787" cy="3684588"/>
          </a:xfrm>
        </p:spPr>
        <p:txBody>
          <a:bodyPr/>
          <a:lstStyle/>
          <a:p>
            <a:r>
              <a:rPr lang="tr-TR" dirty="0" smtClean="0"/>
              <a:t>S. </a:t>
            </a:r>
            <a:r>
              <a:rPr lang="tr-TR" dirty="0" err="1" smtClean="0"/>
              <a:t>pneumoniae</a:t>
            </a:r>
            <a:endParaRPr lang="tr-TR" dirty="0" smtClean="0"/>
          </a:p>
          <a:p>
            <a:r>
              <a:rPr lang="tr-TR" dirty="0" smtClean="0"/>
              <a:t>M. </a:t>
            </a:r>
            <a:r>
              <a:rPr lang="tr-TR" dirty="0" err="1" smtClean="0"/>
              <a:t>pneumoniae</a:t>
            </a:r>
            <a:endParaRPr lang="tr-TR" dirty="0" smtClean="0"/>
          </a:p>
          <a:p>
            <a:r>
              <a:rPr lang="tr-TR" dirty="0" smtClean="0"/>
              <a:t>C. </a:t>
            </a:r>
            <a:r>
              <a:rPr lang="tr-TR" dirty="0" err="1" smtClean="0"/>
              <a:t>pneumoniae</a:t>
            </a:r>
            <a:endParaRPr lang="tr-TR" dirty="0" smtClean="0"/>
          </a:p>
          <a:p>
            <a:r>
              <a:rPr lang="tr-TR" dirty="0" smtClean="0"/>
              <a:t>H. </a:t>
            </a:r>
            <a:r>
              <a:rPr lang="tr-TR" dirty="0" err="1" smtClean="0"/>
              <a:t>influenzae</a:t>
            </a:r>
            <a:endParaRPr lang="tr-TR" dirty="0" smtClean="0"/>
          </a:p>
          <a:p>
            <a:r>
              <a:rPr lang="tr-TR" dirty="0" smtClean="0"/>
              <a:t>Virüsler</a:t>
            </a:r>
          </a:p>
          <a:p>
            <a:r>
              <a:rPr lang="tr-TR" dirty="0" smtClean="0"/>
              <a:t>Diğerleri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259513" y="1681163"/>
            <a:ext cx="5183188" cy="823912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ampirik tedavi yaklaşımı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794786"/>
            <a:ext cx="5183188" cy="3684588"/>
          </a:xfrm>
        </p:spPr>
        <p:txBody>
          <a:bodyPr/>
          <a:lstStyle/>
          <a:p>
            <a:r>
              <a:rPr lang="tr-TR" dirty="0" err="1" smtClean="0"/>
              <a:t>amoksisilin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            veya</a:t>
            </a:r>
          </a:p>
          <a:p>
            <a:r>
              <a:rPr lang="tr-TR" dirty="0" err="1" smtClean="0"/>
              <a:t>Makrolidler</a:t>
            </a:r>
            <a:r>
              <a:rPr lang="tr-TR" dirty="0" smtClean="0"/>
              <a:t> (</a:t>
            </a:r>
            <a:r>
              <a:rPr lang="tr-TR" dirty="0" err="1" smtClean="0"/>
              <a:t>Eritromisin</a:t>
            </a:r>
            <a:r>
              <a:rPr lang="tr-TR" dirty="0" smtClean="0"/>
              <a:t>, </a:t>
            </a:r>
            <a:r>
              <a:rPr lang="tr-TR" dirty="0" err="1" smtClean="0"/>
              <a:t>klaritromisin</a:t>
            </a:r>
            <a:r>
              <a:rPr lang="tr-TR" dirty="0" smtClean="0"/>
              <a:t>, </a:t>
            </a:r>
            <a:r>
              <a:rPr lang="tr-TR" dirty="0" err="1" smtClean="0"/>
              <a:t>azitromisin</a:t>
            </a:r>
            <a:r>
              <a:rPr lang="tr-TR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9746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Grup 1: </a:t>
            </a:r>
            <a:r>
              <a:rPr lang="tr-TR" dirty="0" smtClean="0"/>
              <a:t>Ayaktan tedavi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Niçin penisilin ?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4"/>
            <a:ext cx="5157787" cy="3995313"/>
          </a:xfrm>
        </p:spPr>
        <p:txBody>
          <a:bodyPr>
            <a:normAutofit fontScale="77500" lnSpcReduction="20000"/>
          </a:bodyPr>
          <a:lstStyle/>
          <a:p>
            <a:r>
              <a:rPr lang="tr-TR" dirty="0" smtClean="0"/>
              <a:t>En sık </a:t>
            </a:r>
            <a:r>
              <a:rPr lang="tr-TR" dirty="0" err="1" smtClean="0"/>
              <a:t>Streptococcus</a:t>
            </a:r>
            <a:r>
              <a:rPr lang="tr-TR" dirty="0" smtClean="0"/>
              <a:t> </a:t>
            </a:r>
            <a:r>
              <a:rPr lang="tr-TR" dirty="0" err="1" smtClean="0"/>
              <a:t>pneumoniae</a:t>
            </a:r>
            <a:r>
              <a:rPr lang="tr-TR" dirty="0" smtClean="0"/>
              <a:t> (% 9-36)</a:t>
            </a:r>
          </a:p>
          <a:p>
            <a:r>
              <a:rPr lang="tr-TR" dirty="0" smtClean="0"/>
              <a:t>Aşırı duyarlılık yoksa </a:t>
            </a:r>
            <a:r>
              <a:rPr lang="tr-TR" dirty="0" err="1" smtClean="0"/>
              <a:t>pnömokok</a:t>
            </a:r>
            <a:r>
              <a:rPr lang="tr-TR" dirty="0" smtClean="0"/>
              <a:t> tedavisinde en seçkin antibiyotik IM </a:t>
            </a:r>
            <a:r>
              <a:rPr lang="tr-TR" dirty="0" err="1" smtClean="0"/>
              <a:t>prokain</a:t>
            </a:r>
            <a:r>
              <a:rPr lang="tr-TR" dirty="0" smtClean="0"/>
              <a:t> penisilin G</a:t>
            </a:r>
          </a:p>
          <a:p>
            <a:r>
              <a:rPr lang="tr-TR" dirty="0" err="1" smtClean="0"/>
              <a:t>Bakteriyemi</a:t>
            </a:r>
            <a:r>
              <a:rPr lang="tr-TR" dirty="0" smtClean="0"/>
              <a:t> varlığında mutlaka penisilin kullanılmalı, </a:t>
            </a:r>
            <a:r>
              <a:rPr lang="tr-TR" dirty="0" err="1" smtClean="0"/>
              <a:t>azitromisin</a:t>
            </a:r>
            <a:r>
              <a:rPr lang="tr-TR" dirty="0" smtClean="0"/>
              <a:t> denenmemeli</a:t>
            </a:r>
          </a:p>
          <a:p>
            <a:r>
              <a:rPr lang="tr-TR" dirty="0" smtClean="0"/>
              <a:t>Ucuz</a:t>
            </a:r>
          </a:p>
          <a:p>
            <a:r>
              <a:rPr lang="tr-TR" dirty="0" err="1" smtClean="0"/>
              <a:t>TKP’de</a:t>
            </a:r>
            <a:r>
              <a:rPr lang="tr-TR" dirty="0" smtClean="0"/>
              <a:t> </a:t>
            </a:r>
            <a:r>
              <a:rPr lang="tr-TR" dirty="0" err="1" smtClean="0"/>
              <a:t>parenteral</a:t>
            </a:r>
            <a:r>
              <a:rPr lang="tr-TR" dirty="0" smtClean="0"/>
              <a:t> uygulamanın oral uygulamaya üstünlüğü yok… </a:t>
            </a:r>
            <a:r>
              <a:rPr lang="tr-TR" dirty="0" err="1" smtClean="0"/>
              <a:t>Amoksisilin</a:t>
            </a:r>
            <a:r>
              <a:rPr lang="tr-TR" dirty="0" smtClean="0"/>
              <a:t> oral</a:t>
            </a:r>
          </a:p>
          <a:p>
            <a:r>
              <a:rPr lang="tr-TR" dirty="0" smtClean="0"/>
              <a:t>Olabildiğince dar spektrumlu ampirik </a:t>
            </a:r>
            <a:r>
              <a:rPr lang="tr-TR" dirty="0" err="1" smtClean="0"/>
              <a:t>antibiyoterapi</a:t>
            </a:r>
            <a:r>
              <a:rPr lang="tr-TR" dirty="0" smtClean="0"/>
              <a:t> ilkesi gereği</a:t>
            </a:r>
          </a:p>
          <a:p>
            <a:endParaRPr lang="tr-TR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Niçin </a:t>
            </a:r>
            <a:r>
              <a:rPr lang="tr-TR" dirty="0" err="1" smtClean="0">
                <a:solidFill>
                  <a:srgbClr val="FF0000"/>
                </a:solidFill>
              </a:rPr>
              <a:t>makrolidler</a:t>
            </a:r>
            <a:r>
              <a:rPr lang="tr-TR" dirty="0" smtClean="0">
                <a:solidFill>
                  <a:srgbClr val="FF0000"/>
                </a:solidFill>
              </a:rPr>
              <a:t>?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Atipik etkenlere etkili</a:t>
            </a:r>
          </a:p>
          <a:p>
            <a:r>
              <a:rPr lang="tr-TR" dirty="0" err="1" smtClean="0"/>
              <a:t>Pnömokoklar</a:t>
            </a:r>
            <a:r>
              <a:rPr lang="tr-TR" dirty="0" smtClean="0"/>
              <a:t> üzerine de etkili</a:t>
            </a:r>
          </a:p>
          <a:p>
            <a:r>
              <a:rPr lang="tr-TR" dirty="0" err="1" smtClean="0"/>
              <a:t>Klaritromisin</a:t>
            </a:r>
            <a:r>
              <a:rPr lang="tr-TR" dirty="0" smtClean="0"/>
              <a:t> ve </a:t>
            </a:r>
            <a:r>
              <a:rPr lang="tr-TR" dirty="0" err="1" smtClean="0"/>
              <a:t>azitromisin</a:t>
            </a:r>
            <a:r>
              <a:rPr lang="tr-TR" dirty="0" smtClean="0"/>
              <a:t> </a:t>
            </a:r>
            <a:r>
              <a:rPr lang="tr-TR" dirty="0" err="1" smtClean="0"/>
              <a:t>H.İnfluenzae’ya</a:t>
            </a:r>
            <a:r>
              <a:rPr lang="tr-TR" dirty="0" smtClean="0"/>
              <a:t> etkili</a:t>
            </a:r>
          </a:p>
          <a:p>
            <a:r>
              <a:rPr lang="tr-TR" dirty="0" smtClean="0"/>
              <a:t>Sigara içici !</a:t>
            </a:r>
          </a:p>
          <a:p>
            <a:r>
              <a:rPr lang="tr-TR" dirty="0" err="1" smtClean="0"/>
              <a:t>Serolojik</a:t>
            </a:r>
            <a:r>
              <a:rPr lang="tr-TR" dirty="0" smtClean="0"/>
              <a:t> testlere göre </a:t>
            </a:r>
            <a:r>
              <a:rPr lang="tr-TR" dirty="0" err="1" smtClean="0"/>
              <a:t>atipik</a:t>
            </a:r>
            <a:r>
              <a:rPr lang="tr-TR" dirty="0" smtClean="0"/>
              <a:t> patojen </a:t>
            </a:r>
            <a:r>
              <a:rPr lang="tr-TR" dirty="0" err="1" smtClean="0"/>
              <a:t>koinfeksiyonu</a:t>
            </a:r>
            <a:r>
              <a:rPr lang="tr-TR" dirty="0" smtClean="0"/>
              <a:t> % 3-40</a:t>
            </a:r>
          </a:p>
          <a:p>
            <a:r>
              <a:rPr lang="tr-TR" dirty="0" smtClean="0"/>
              <a:t>Penisilin </a:t>
            </a:r>
            <a:r>
              <a:rPr lang="tr-TR" dirty="0" err="1" smtClean="0"/>
              <a:t>allerjisi</a:t>
            </a:r>
            <a:r>
              <a:rPr lang="tr-TR" dirty="0" smtClean="0"/>
              <a:t> olanlarda da kullanılabilir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7545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7" y="365125"/>
            <a:ext cx="10756467" cy="1325563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Grup 1B: </a:t>
            </a:r>
            <a:r>
              <a:rPr lang="tr-TR" dirty="0" smtClean="0">
                <a:solidFill>
                  <a:srgbClr val="FF0000"/>
                </a:solidFill>
              </a:rPr>
              <a:t>Hastaneye yatış ölçütü yok Risk faktörü var</a:t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>Poliklinikte tedavi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Etkenler: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S. </a:t>
            </a:r>
            <a:r>
              <a:rPr lang="tr-TR" dirty="0" err="1" smtClean="0"/>
              <a:t>pneumoniae</a:t>
            </a:r>
            <a:endParaRPr lang="tr-TR" dirty="0" smtClean="0"/>
          </a:p>
          <a:p>
            <a:r>
              <a:rPr lang="tr-TR" dirty="0" smtClean="0"/>
              <a:t>M. </a:t>
            </a:r>
            <a:r>
              <a:rPr lang="tr-TR" dirty="0" err="1" smtClean="0"/>
              <a:t>pneumoniae</a:t>
            </a:r>
            <a:endParaRPr lang="tr-TR" dirty="0" smtClean="0"/>
          </a:p>
          <a:p>
            <a:r>
              <a:rPr lang="tr-TR" dirty="0" smtClean="0"/>
              <a:t>C. </a:t>
            </a:r>
            <a:r>
              <a:rPr lang="tr-TR" dirty="0" err="1" smtClean="0"/>
              <a:t>Pneumoniae</a:t>
            </a:r>
            <a:endParaRPr lang="tr-TR" dirty="0" smtClean="0"/>
          </a:p>
          <a:p>
            <a:r>
              <a:rPr lang="tr-TR" dirty="0" smtClean="0"/>
              <a:t>Karma </a:t>
            </a:r>
            <a:r>
              <a:rPr lang="tr-TR" dirty="0" err="1" smtClean="0"/>
              <a:t>infeksiyon</a:t>
            </a:r>
            <a:endParaRPr lang="tr-TR" dirty="0" smtClean="0"/>
          </a:p>
          <a:p>
            <a:r>
              <a:rPr lang="tr-TR" dirty="0" smtClean="0"/>
              <a:t>H. </a:t>
            </a:r>
            <a:r>
              <a:rPr lang="tr-TR" dirty="0" err="1" smtClean="0"/>
              <a:t>influenzae</a:t>
            </a:r>
            <a:endParaRPr lang="tr-TR" dirty="0" smtClean="0"/>
          </a:p>
          <a:p>
            <a:r>
              <a:rPr lang="tr-TR" dirty="0" smtClean="0"/>
              <a:t>Gram(-) </a:t>
            </a:r>
            <a:r>
              <a:rPr lang="tr-TR" dirty="0" err="1" smtClean="0"/>
              <a:t>enterik</a:t>
            </a:r>
            <a:r>
              <a:rPr lang="tr-TR" dirty="0" smtClean="0"/>
              <a:t> basiller</a:t>
            </a:r>
          </a:p>
          <a:p>
            <a:r>
              <a:rPr lang="tr-TR" dirty="0" smtClean="0"/>
              <a:t>Virüsler</a:t>
            </a:r>
          </a:p>
          <a:p>
            <a:r>
              <a:rPr lang="tr-TR" dirty="0" smtClean="0"/>
              <a:t>Diğerleri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ampirik tedavi yaklaşımı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tr-TR" dirty="0" smtClean="0"/>
              <a:t>2.3. kuşak oral </a:t>
            </a:r>
            <a:r>
              <a:rPr lang="tr-TR" dirty="0" err="1" smtClean="0"/>
              <a:t>sefalosporinler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                  veya</a:t>
            </a:r>
          </a:p>
          <a:p>
            <a:r>
              <a:rPr lang="tr-TR" dirty="0" err="1" smtClean="0"/>
              <a:t>Amoxacilin-klavulonat</a:t>
            </a:r>
            <a:endParaRPr lang="tr-TR" dirty="0" smtClean="0"/>
          </a:p>
          <a:p>
            <a:r>
              <a:rPr lang="tr-TR" dirty="0" err="1" smtClean="0"/>
              <a:t>Makrolidler</a:t>
            </a:r>
            <a:r>
              <a:rPr lang="tr-TR" dirty="0" smtClean="0"/>
              <a:t> (</a:t>
            </a:r>
            <a:r>
              <a:rPr lang="tr-TR" dirty="0" err="1" smtClean="0"/>
              <a:t>Klaritromisin</a:t>
            </a:r>
            <a:r>
              <a:rPr lang="tr-TR" dirty="0" smtClean="0"/>
              <a:t>, </a:t>
            </a:r>
            <a:r>
              <a:rPr lang="tr-TR" dirty="0" err="1" smtClean="0"/>
              <a:t>azitromisin</a:t>
            </a:r>
            <a:r>
              <a:rPr lang="tr-TR" dirty="0" smtClean="0"/>
              <a:t>)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190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Grup 1 B:Poliklinikte tedavi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Niçin penisilin önerilmiyor ?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867214"/>
            <a:ext cx="5157787" cy="3684588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Bu grupta </a:t>
            </a:r>
            <a:r>
              <a:rPr lang="tr-TR" dirty="0" err="1" smtClean="0"/>
              <a:t>DRSP’ye</a:t>
            </a:r>
            <a:r>
              <a:rPr lang="tr-TR" dirty="0" smtClean="0"/>
              <a:t> rastlama şansı yüksek</a:t>
            </a:r>
          </a:p>
          <a:p>
            <a:r>
              <a:rPr lang="tr-TR" dirty="0" smtClean="0"/>
              <a:t>Yaş&gt; 65</a:t>
            </a:r>
          </a:p>
          <a:p>
            <a:r>
              <a:rPr lang="tr-TR" dirty="0" smtClean="0"/>
              <a:t>3 ay içerisinde Beta-</a:t>
            </a:r>
            <a:r>
              <a:rPr lang="tr-TR" dirty="0" err="1" smtClean="0"/>
              <a:t>laktam</a:t>
            </a:r>
            <a:r>
              <a:rPr lang="tr-TR" dirty="0" smtClean="0"/>
              <a:t> kullanımı</a:t>
            </a:r>
          </a:p>
          <a:p>
            <a:r>
              <a:rPr lang="tr-TR" dirty="0" err="1" smtClean="0"/>
              <a:t>Ko-morbid</a:t>
            </a:r>
            <a:r>
              <a:rPr lang="tr-TR" dirty="0" smtClean="0"/>
              <a:t> hastalık varlığı</a:t>
            </a:r>
          </a:p>
          <a:p>
            <a:r>
              <a:rPr lang="tr-TR" dirty="0" smtClean="0"/>
              <a:t>Gram-negatif </a:t>
            </a:r>
            <a:r>
              <a:rPr lang="tr-TR" dirty="0" err="1" smtClean="0"/>
              <a:t>enterik</a:t>
            </a:r>
            <a:r>
              <a:rPr lang="tr-TR" dirty="0" smtClean="0"/>
              <a:t> bakteriler daha sık</a:t>
            </a:r>
          </a:p>
          <a:p>
            <a:r>
              <a:rPr lang="tr-TR" dirty="0" err="1" smtClean="0"/>
              <a:t>Mikst</a:t>
            </a:r>
            <a:r>
              <a:rPr lang="tr-TR" dirty="0" smtClean="0"/>
              <a:t> </a:t>
            </a:r>
            <a:r>
              <a:rPr lang="tr-TR" dirty="0" err="1" smtClean="0"/>
              <a:t>infeksiyon</a:t>
            </a:r>
            <a:r>
              <a:rPr lang="tr-TR" dirty="0" smtClean="0"/>
              <a:t> daha sık</a:t>
            </a:r>
          </a:p>
          <a:p>
            <a:endParaRPr lang="tr-TR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Niçin 2.kuşak </a:t>
            </a:r>
            <a:r>
              <a:rPr lang="tr-TR" dirty="0" err="1" smtClean="0">
                <a:solidFill>
                  <a:srgbClr val="FF0000"/>
                </a:solidFill>
              </a:rPr>
              <a:t>sefalosporin</a:t>
            </a:r>
            <a:r>
              <a:rPr lang="tr-TR" dirty="0" smtClean="0">
                <a:solidFill>
                  <a:srgbClr val="FF0000"/>
                </a:solidFill>
              </a:rPr>
              <a:t> veya beta </a:t>
            </a:r>
            <a:r>
              <a:rPr lang="tr-TR" dirty="0" err="1" smtClean="0">
                <a:solidFill>
                  <a:srgbClr val="FF0000"/>
                </a:solidFill>
              </a:rPr>
              <a:t>laktam</a:t>
            </a:r>
            <a:r>
              <a:rPr lang="tr-TR" dirty="0" smtClean="0">
                <a:solidFill>
                  <a:srgbClr val="FF0000"/>
                </a:solidFill>
              </a:rPr>
              <a:t>/beta </a:t>
            </a:r>
            <a:r>
              <a:rPr lang="tr-TR" dirty="0" err="1" smtClean="0">
                <a:solidFill>
                  <a:srgbClr val="FF0000"/>
                </a:solidFill>
              </a:rPr>
              <a:t>laktamaz</a:t>
            </a:r>
            <a:r>
              <a:rPr lang="tr-TR" dirty="0" smtClean="0">
                <a:solidFill>
                  <a:srgbClr val="FF0000"/>
                </a:solidFill>
              </a:rPr>
              <a:t> inhibitörü ?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867214"/>
            <a:ext cx="5183188" cy="3684588"/>
          </a:xfrm>
        </p:spPr>
        <p:txBody>
          <a:bodyPr/>
          <a:lstStyle/>
          <a:p>
            <a:r>
              <a:rPr lang="tr-TR" dirty="0" smtClean="0"/>
              <a:t>DRSP olasılığı sık</a:t>
            </a:r>
          </a:p>
          <a:p>
            <a:r>
              <a:rPr lang="tr-TR" dirty="0" err="1" smtClean="0"/>
              <a:t>H.influenza</a:t>
            </a:r>
            <a:r>
              <a:rPr lang="tr-TR" dirty="0" smtClean="0"/>
              <a:t> ve </a:t>
            </a:r>
            <a:r>
              <a:rPr lang="tr-TR" dirty="0" err="1" smtClean="0"/>
              <a:t>M.catarrhalis</a:t>
            </a:r>
            <a:r>
              <a:rPr lang="tr-TR" dirty="0" smtClean="0"/>
              <a:t> sık</a:t>
            </a:r>
          </a:p>
          <a:p>
            <a:r>
              <a:rPr lang="tr-TR" dirty="0" smtClean="0"/>
              <a:t>Beta </a:t>
            </a:r>
            <a:r>
              <a:rPr lang="tr-TR" dirty="0" err="1" smtClean="0"/>
              <a:t>laktamaz</a:t>
            </a:r>
            <a:r>
              <a:rPr lang="tr-TR" dirty="0" smtClean="0"/>
              <a:t> üretimi sık</a:t>
            </a:r>
          </a:p>
          <a:p>
            <a:pPr marL="0" indent="0">
              <a:buNone/>
            </a:pPr>
            <a:r>
              <a:rPr lang="tr-TR" dirty="0" smtClean="0"/>
              <a:t>    </a:t>
            </a:r>
            <a:r>
              <a:rPr lang="tr-TR" sz="2400" b="1" dirty="0" smtClean="0">
                <a:solidFill>
                  <a:srgbClr val="FF0000"/>
                </a:solidFill>
              </a:rPr>
              <a:t>Niçin </a:t>
            </a:r>
            <a:r>
              <a:rPr lang="tr-TR" sz="2400" b="1" dirty="0" err="1" smtClean="0">
                <a:solidFill>
                  <a:srgbClr val="FF0000"/>
                </a:solidFill>
              </a:rPr>
              <a:t>makrolid</a:t>
            </a:r>
            <a:r>
              <a:rPr lang="tr-TR" sz="2400" b="1" dirty="0" smtClean="0">
                <a:solidFill>
                  <a:srgbClr val="FF0000"/>
                </a:solidFill>
              </a:rPr>
              <a:t> ?</a:t>
            </a:r>
          </a:p>
          <a:p>
            <a:r>
              <a:rPr lang="tr-TR" dirty="0" smtClean="0"/>
              <a:t>Atipik etken sıklığı</a:t>
            </a:r>
          </a:p>
          <a:p>
            <a:r>
              <a:rPr lang="tr-TR" dirty="0" err="1" smtClean="0"/>
              <a:t>Mikst</a:t>
            </a:r>
            <a:r>
              <a:rPr lang="tr-TR" dirty="0" smtClean="0"/>
              <a:t> </a:t>
            </a:r>
            <a:r>
              <a:rPr lang="tr-TR" dirty="0" err="1" smtClean="0"/>
              <a:t>infeksiyon</a:t>
            </a:r>
            <a:endParaRPr lang="tr-TR" dirty="0" smtClean="0"/>
          </a:p>
          <a:p>
            <a:r>
              <a:rPr lang="tr-TR" dirty="0" smtClean="0"/>
              <a:t>Ayaktan tedavi olanağı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6348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Grup 2: </a:t>
            </a:r>
            <a:r>
              <a:rPr lang="tr-TR" dirty="0" err="1" smtClean="0">
                <a:solidFill>
                  <a:srgbClr val="FF0000"/>
                </a:solidFill>
              </a:rPr>
              <a:t>Hastanaye</a:t>
            </a:r>
            <a:r>
              <a:rPr lang="tr-TR" dirty="0" smtClean="0">
                <a:solidFill>
                  <a:srgbClr val="FF0000"/>
                </a:solidFill>
              </a:rPr>
              <a:t> yatış ölçütü var </a:t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>Klinikte tedavi (yoğun bakım ölçütleri yok)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CURB 65≥2    PSI IV-V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S. </a:t>
            </a:r>
            <a:r>
              <a:rPr lang="tr-TR" dirty="0" err="1" smtClean="0"/>
              <a:t>pneumoniae</a:t>
            </a:r>
            <a:endParaRPr lang="tr-TR" dirty="0" smtClean="0"/>
          </a:p>
          <a:p>
            <a:r>
              <a:rPr lang="tr-TR" dirty="0" smtClean="0"/>
              <a:t>H. </a:t>
            </a:r>
            <a:r>
              <a:rPr lang="tr-TR" dirty="0" err="1" smtClean="0"/>
              <a:t>influenzae</a:t>
            </a:r>
            <a:endParaRPr lang="tr-TR" dirty="0" smtClean="0"/>
          </a:p>
          <a:p>
            <a:r>
              <a:rPr lang="tr-TR" dirty="0" smtClean="0"/>
              <a:t>M. </a:t>
            </a:r>
            <a:r>
              <a:rPr lang="tr-TR" dirty="0" err="1" smtClean="0"/>
              <a:t>pneumoniae</a:t>
            </a:r>
            <a:endParaRPr lang="tr-TR" dirty="0" smtClean="0"/>
          </a:p>
          <a:p>
            <a:r>
              <a:rPr lang="tr-TR" dirty="0" smtClean="0"/>
              <a:t>C. </a:t>
            </a:r>
            <a:r>
              <a:rPr lang="tr-TR" dirty="0" err="1" smtClean="0"/>
              <a:t>pneumoniae</a:t>
            </a:r>
            <a:endParaRPr lang="tr-TR" dirty="0" smtClean="0"/>
          </a:p>
          <a:p>
            <a:r>
              <a:rPr lang="tr-TR" dirty="0" err="1" smtClean="0"/>
              <a:t>Mikst</a:t>
            </a:r>
            <a:r>
              <a:rPr lang="tr-TR" dirty="0" smtClean="0"/>
              <a:t> enfeksiyon</a:t>
            </a:r>
          </a:p>
          <a:p>
            <a:r>
              <a:rPr lang="tr-TR" dirty="0" smtClean="0"/>
              <a:t>Gram(-) </a:t>
            </a:r>
            <a:r>
              <a:rPr lang="tr-TR" dirty="0" err="1" smtClean="0"/>
              <a:t>enterik</a:t>
            </a:r>
            <a:r>
              <a:rPr lang="tr-TR" dirty="0" smtClean="0"/>
              <a:t> basiller</a:t>
            </a:r>
          </a:p>
          <a:p>
            <a:r>
              <a:rPr lang="tr-TR" dirty="0" smtClean="0"/>
              <a:t>Virüsler</a:t>
            </a:r>
          </a:p>
          <a:p>
            <a:r>
              <a:rPr lang="tr-TR" dirty="0" smtClean="0"/>
              <a:t>Legionella </a:t>
            </a:r>
            <a:r>
              <a:rPr lang="tr-TR" dirty="0" err="1" smtClean="0"/>
              <a:t>spp</a:t>
            </a:r>
            <a:endParaRPr lang="tr-TR" dirty="0" smtClean="0"/>
          </a:p>
          <a:p>
            <a:r>
              <a:rPr lang="tr-TR" dirty="0" smtClean="0"/>
              <a:t>S. </a:t>
            </a:r>
            <a:r>
              <a:rPr lang="tr-TR" dirty="0" err="1" smtClean="0"/>
              <a:t>aureus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ampirik tedavi yaklaşımı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4"/>
            <a:ext cx="5183188" cy="4048125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3. </a:t>
            </a:r>
            <a:r>
              <a:rPr lang="es-ES" dirty="0" err="1" smtClean="0"/>
              <a:t>kuşak</a:t>
            </a:r>
            <a:r>
              <a:rPr lang="es-ES" dirty="0" smtClean="0"/>
              <a:t> anti-</a:t>
            </a:r>
            <a:r>
              <a:rPr lang="es-ES" dirty="0" err="1" smtClean="0"/>
              <a:t>psödomonal</a:t>
            </a:r>
            <a:r>
              <a:rPr lang="es-ES" dirty="0" smtClean="0"/>
              <a:t> </a:t>
            </a:r>
            <a:r>
              <a:rPr lang="es-ES" dirty="0" err="1" smtClean="0"/>
              <a:t>olmayan</a:t>
            </a:r>
            <a:r>
              <a:rPr lang="es-ES" dirty="0" smtClean="0"/>
              <a:t> S</a:t>
            </a:r>
            <a:r>
              <a:rPr lang="tr-TR" dirty="0" err="1" smtClean="0"/>
              <a:t>efalosporin</a:t>
            </a:r>
            <a:endParaRPr lang="es-ES" dirty="0" smtClean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</a:t>
            </a:r>
            <a:r>
              <a:rPr lang="es-ES" dirty="0" smtClean="0"/>
              <a:t>            ya da</a:t>
            </a:r>
          </a:p>
          <a:p>
            <a:r>
              <a:rPr lang="es-ES" dirty="0" smtClean="0"/>
              <a:t>Beta </a:t>
            </a:r>
            <a:r>
              <a:rPr lang="es-ES" dirty="0" err="1" smtClean="0"/>
              <a:t>laktamaz</a:t>
            </a:r>
            <a:r>
              <a:rPr lang="es-ES" dirty="0" smtClean="0"/>
              <a:t> </a:t>
            </a:r>
            <a:r>
              <a:rPr lang="es-ES" dirty="0" err="1" smtClean="0"/>
              <a:t>inhibitörlü</a:t>
            </a:r>
            <a:r>
              <a:rPr lang="es-ES" dirty="0" smtClean="0"/>
              <a:t> </a:t>
            </a:r>
            <a:r>
              <a:rPr lang="es-ES" dirty="0" err="1" smtClean="0"/>
              <a:t>aminopenisilin</a:t>
            </a:r>
            <a:r>
              <a:rPr lang="es-ES" dirty="0" smtClean="0"/>
              <a:t> ( </a:t>
            </a:r>
            <a:r>
              <a:rPr lang="es-ES" dirty="0" err="1" smtClean="0"/>
              <a:t>amp</a:t>
            </a:r>
            <a:r>
              <a:rPr lang="es-ES" dirty="0" smtClean="0"/>
              <a:t>/</a:t>
            </a:r>
            <a:r>
              <a:rPr lang="es-ES" dirty="0" err="1" smtClean="0"/>
              <a:t>sulb</a:t>
            </a:r>
            <a:r>
              <a:rPr lang="es-ES" dirty="0" smtClean="0"/>
              <a:t>, amok/</a:t>
            </a:r>
            <a:r>
              <a:rPr lang="es-ES" dirty="0" err="1" smtClean="0"/>
              <a:t>klav</a:t>
            </a:r>
            <a:r>
              <a:rPr lang="es-ES" dirty="0" smtClean="0"/>
              <a:t>)</a:t>
            </a:r>
          </a:p>
          <a:p>
            <a:pPr marL="0" indent="0">
              <a:buNone/>
            </a:pPr>
            <a:r>
              <a:rPr lang="es-ES" dirty="0" smtClean="0"/>
              <a:t>              +</a:t>
            </a:r>
          </a:p>
          <a:p>
            <a:r>
              <a:rPr lang="es-ES" dirty="0" smtClean="0"/>
              <a:t>Makrolid (</a:t>
            </a:r>
            <a:r>
              <a:rPr lang="es-ES" dirty="0" err="1" smtClean="0"/>
              <a:t>Legionella</a:t>
            </a:r>
            <a:r>
              <a:rPr lang="es-ES" dirty="0" smtClean="0"/>
              <a:t> </a:t>
            </a:r>
            <a:r>
              <a:rPr lang="es-ES" dirty="0" err="1" smtClean="0"/>
              <a:t>şüphesi</a:t>
            </a:r>
            <a:r>
              <a:rPr lang="es-ES" dirty="0" smtClean="0"/>
              <a:t>)</a:t>
            </a:r>
          </a:p>
          <a:p>
            <a:pPr marL="0" indent="0">
              <a:buNone/>
            </a:pPr>
            <a:r>
              <a:rPr lang="es-ES" dirty="0" smtClean="0"/>
              <a:t>               ya da</a:t>
            </a:r>
          </a:p>
          <a:p>
            <a:r>
              <a:rPr lang="es-ES" dirty="0" err="1" smtClean="0"/>
              <a:t>Tek</a:t>
            </a:r>
            <a:r>
              <a:rPr lang="es-ES" dirty="0" smtClean="0"/>
              <a:t> </a:t>
            </a:r>
            <a:r>
              <a:rPr lang="es-ES" dirty="0" err="1" smtClean="0"/>
              <a:t>başına</a:t>
            </a:r>
            <a:r>
              <a:rPr lang="es-ES" dirty="0" smtClean="0"/>
              <a:t> </a:t>
            </a:r>
            <a:r>
              <a:rPr lang="es-ES" dirty="0" err="1" smtClean="0"/>
              <a:t>yeni</a:t>
            </a:r>
            <a:r>
              <a:rPr lang="es-ES" dirty="0" smtClean="0"/>
              <a:t> </a:t>
            </a:r>
            <a:r>
              <a:rPr lang="es-ES" dirty="0" err="1" smtClean="0"/>
              <a:t>florokinolon</a:t>
            </a:r>
            <a:endParaRPr lang="es-ES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80484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van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YB birimine yatırılma ölçütleri:</a:t>
            </a:r>
            <a:endParaRPr lang="tr-TR" dirty="0"/>
          </a:p>
        </p:txBody>
      </p:sp>
      <p:sp>
        <p:nvSpPr>
          <p:cNvPr id="8" name="İçerik Yer Tutucusu 7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056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tr-TR" dirty="0" smtClean="0"/>
              <a:t>	 </a:t>
            </a:r>
            <a:r>
              <a:rPr lang="tr-TR" i="1" dirty="0" smtClean="0">
                <a:solidFill>
                  <a:srgbClr val="FF0000"/>
                </a:solidFill>
              </a:rPr>
              <a:t>Majör:</a:t>
            </a:r>
          </a:p>
          <a:p>
            <a:r>
              <a:rPr lang="tr-TR" dirty="0" smtClean="0"/>
              <a:t>Mekanik </a:t>
            </a:r>
            <a:r>
              <a:rPr lang="tr-TR" dirty="0" err="1" smtClean="0"/>
              <a:t>ventilasyon</a:t>
            </a:r>
            <a:r>
              <a:rPr lang="tr-TR" dirty="0" smtClean="0"/>
              <a:t> gerektiren solunum yetmezliği veya PaO2/FiO2 &lt; 200 </a:t>
            </a:r>
            <a:r>
              <a:rPr lang="tr-TR" dirty="0" err="1" smtClean="0"/>
              <a:t>mmHg</a:t>
            </a:r>
            <a:endParaRPr lang="tr-TR" dirty="0" smtClean="0"/>
          </a:p>
          <a:p>
            <a:r>
              <a:rPr lang="tr-TR" dirty="0" smtClean="0"/>
              <a:t>Septik şok tablosu</a:t>
            </a:r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i="1" dirty="0" smtClean="0"/>
              <a:t> </a:t>
            </a:r>
            <a:r>
              <a:rPr lang="tr-TR" i="1" dirty="0" smtClean="0">
                <a:solidFill>
                  <a:srgbClr val="FF0000"/>
                </a:solidFill>
              </a:rPr>
              <a:t>Minör:</a:t>
            </a:r>
          </a:p>
          <a:p>
            <a:r>
              <a:rPr lang="tr-TR" dirty="0" smtClean="0"/>
              <a:t>PaO2/FiO2 &lt; 300 </a:t>
            </a:r>
            <a:r>
              <a:rPr lang="tr-TR" dirty="0" err="1" smtClean="0"/>
              <a:t>mmHg</a:t>
            </a:r>
            <a:endParaRPr lang="tr-TR" dirty="0" smtClean="0"/>
          </a:p>
          <a:p>
            <a:r>
              <a:rPr lang="tr-TR" dirty="0" err="1" smtClean="0"/>
              <a:t>Konfüzyon</a:t>
            </a:r>
            <a:endParaRPr lang="tr-TR" dirty="0" smtClean="0"/>
          </a:p>
          <a:p>
            <a:r>
              <a:rPr lang="tr-TR" dirty="0" smtClean="0"/>
              <a:t>KB: </a:t>
            </a:r>
            <a:r>
              <a:rPr lang="tr-TR" dirty="0" err="1" smtClean="0"/>
              <a:t>Sistolik</a:t>
            </a:r>
            <a:r>
              <a:rPr lang="tr-TR" dirty="0" smtClean="0"/>
              <a:t>&lt; 90 </a:t>
            </a:r>
            <a:r>
              <a:rPr lang="tr-TR" dirty="0" err="1" smtClean="0"/>
              <a:t>mmHg</a:t>
            </a:r>
            <a:r>
              <a:rPr lang="tr-TR" dirty="0" smtClean="0"/>
              <a:t> </a:t>
            </a:r>
            <a:r>
              <a:rPr lang="tr-TR" dirty="0" err="1" smtClean="0"/>
              <a:t>diyastolik</a:t>
            </a:r>
            <a:r>
              <a:rPr lang="tr-TR" dirty="0" smtClean="0"/>
              <a:t>&lt; 60 </a:t>
            </a:r>
            <a:r>
              <a:rPr lang="tr-TR" dirty="0" err="1" smtClean="0"/>
              <a:t>mmHg</a:t>
            </a:r>
            <a:endParaRPr lang="tr-TR" dirty="0" smtClean="0"/>
          </a:p>
          <a:p>
            <a:r>
              <a:rPr lang="tr-TR" dirty="0" smtClean="0"/>
              <a:t>Solunum sayısı &gt; 30 /</a:t>
            </a:r>
            <a:r>
              <a:rPr lang="tr-TR" dirty="0" err="1" smtClean="0"/>
              <a:t>dk</a:t>
            </a:r>
            <a:endParaRPr lang="tr-TR" dirty="0" smtClean="0"/>
          </a:p>
          <a:p>
            <a:r>
              <a:rPr lang="tr-TR" dirty="0" smtClean="0"/>
              <a:t>İdrar miktarının &lt; 20 ml/</a:t>
            </a:r>
            <a:r>
              <a:rPr lang="tr-TR" dirty="0" err="1" smtClean="0"/>
              <a:t>sa</a:t>
            </a:r>
            <a:r>
              <a:rPr lang="tr-TR" dirty="0" smtClean="0"/>
              <a:t> veya 80 ml/ 4 saat olması</a:t>
            </a:r>
          </a:p>
          <a:p>
            <a:r>
              <a:rPr lang="tr-TR" dirty="0" smtClean="0"/>
              <a:t>Diyaliz gerektiren böbrek yetmezliği</a:t>
            </a:r>
          </a:p>
          <a:p>
            <a:r>
              <a:rPr lang="tr-TR" dirty="0" smtClean="0"/>
              <a:t>PA AC: </a:t>
            </a:r>
            <a:r>
              <a:rPr lang="tr-TR" dirty="0" err="1" smtClean="0"/>
              <a:t>Bilateral</a:t>
            </a:r>
            <a:r>
              <a:rPr lang="tr-TR" dirty="0" smtClean="0"/>
              <a:t>/</a:t>
            </a:r>
            <a:r>
              <a:rPr lang="tr-TR" dirty="0" err="1" smtClean="0"/>
              <a:t>multilober</a:t>
            </a:r>
            <a:r>
              <a:rPr lang="tr-TR" dirty="0" smtClean="0"/>
              <a:t> tutulum, 48 saat içinde </a:t>
            </a:r>
            <a:r>
              <a:rPr lang="tr-TR" dirty="0" err="1" smtClean="0"/>
              <a:t>opasitede</a:t>
            </a:r>
            <a:r>
              <a:rPr lang="tr-TR" dirty="0" smtClean="0"/>
              <a:t> % 50’den fazla artış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5463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Grup 3a:</a:t>
            </a:r>
            <a:r>
              <a:rPr lang="tr-TR" dirty="0" smtClean="0">
                <a:solidFill>
                  <a:srgbClr val="FF0000"/>
                </a:solidFill>
              </a:rPr>
              <a:t>YB birimine yatırılma ölçütleri var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a) Pseudomonas riski yok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4049634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S. </a:t>
            </a:r>
            <a:r>
              <a:rPr lang="tr-TR" dirty="0" err="1" smtClean="0"/>
              <a:t>pneumoniae</a:t>
            </a:r>
            <a:endParaRPr lang="tr-TR" dirty="0" smtClean="0"/>
          </a:p>
          <a:p>
            <a:r>
              <a:rPr lang="tr-TR" dirty="0" smtClean="0"/>
              <a:t>H. </a:t>
            </a:r>
            <a:r>
              <a:rPr lang="tr-TR" dirty="0" err="1" smtClean="0"/>
              <a:t>influenzae</a:t>
            </a:r>
            <a:endParaRPr lang="tr-TR" dirty="0" smtClean="0"/>
          </a:p>
          <a:p>
            <a:r>
              <a:rPr lang="tr-TR" dirty="0" smtClean="0"/>
              <a:t>Legionella </a:t>
            </a:r>
            <a:r>
              <a:rPr lang="tr-TR" dirty="0" err="1" smtClean="0"/>
              <a:t>spp</a:t>
            </a:r>
            <a:endParaRPr lang="tr-TR" dirty="0" smtClean="0"/>
          </a:p>
          <a:p>
            <a:r>
              <a:rPr lang="tr-TR" dirty="0" err="1" smtClean="0"/>
              <a:t>Enterik</a:t>
            </a:r>
            <a:r>
              <a:rPr lang="tr-TR" dirty="0" smtClean="0"/>
              <a:t> gram(-) basiller</a:t>
            </a:r>
          </a:p>
          <a:p>
            <a:r>
              <a:rPr lang="tr-TR" dirty="0" smtClean="0"/>
              <a:t>S. </a:t>
            </a:r>
            <a:r>
              <a:rPr lang="tr-TR" dirty="0" err="1" smtClean="0"/>
              <a:t>aureus</a:t>
            </a:r>
            <a:endParaRPr lang="tr-TR" dirty="0" smtClean="0"/>
          </a:p>
          <a:p>
            <a:r>
              <a:rPr lang="tr-TR" dirty="0" smtClean="0"/>
              <a:t>M. </a:t>
            </a:r>
            <a:r>
              <a:rPr lang="tr-TR" dirty="0" err="1" smtClean="0"/>
              <a:t>pneumoniae</a:t>
            </a:r>
            <a:endParaRPr lang="tr-TR" dirty="0" smtClean="0"/>
          </a:p>
          <a:p>
            <a:r>
              <a:rPr lang="tr-TR" dirty="0" smtClean="0"/>
              <a:t>Virüsler, </a:t>
            </a:r>
          </a:p>
          <a:p>
            <a:r>
              <a:rPr lang="tr-TR" dirty="0" smtClean="0"/>
              <a:t>diğerleri</a:t>
            </a:r>
            <a:endParaRPr lang="tr-TR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ampirik tedavi yaklaşımı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5821378" y="2505075"/>
            <a:ext cx="5866646" cy="4049634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3. kuşak anti-</a:t>
            </a:r>
            <a:r>
              <a:rPr lang="tr-TR" dirty="0" err="1" smtClean="0"/>
              <a:t>psödomonal</a:t>
            </a:r>
            <a:r>
              <a:rPr lang="tr-TR" dirty="0"/>
              <a:t> </a:t>
            </a:r>
            <a:r>
              <a:rPr lang="tr-TR" dirty="0" smtClean="0"/>
              <a:t>olmayan </a:t>
            </a:r>
            <a:r>
              <a:rPr lang="tr-TR" dirty="0" err="1" smtClean="0"/>
              <a:t>sefalosporin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               ya da</a:t>
            </a:r>
          </a:p>
          <a:p>
            <a:r>
              <a:rPr lang="tr-TR" dirty="0" smtClean="0"/>
              <a:t>Beta </a:t>
            </a:r>
            <a:r>
              <a:rPr lang="tr-TR" dirty="0" err="1" smtClean="0"/>
              <a:t>laktamaz</a:t>
            </a:r>
            <a:r>
              <a:rPr lang="tr-TR" dirty="0" smtClean="0"/>
              <a:t> </a:t>
            </a:r>
            <a:r>
              <a:rPr lang="tr-TR" dirty="0" err="1" smtClean="0"/>
              <a:t>inhibitörlü</a:t>
            </a:r>
            <a:r>
              <a:rPr lang="tr-TR" dirty="0" smtClean="0"/>
              <a:t> </a:t>
            </a:r>
            <a:r>
              <a:rPr lang="tr-TR" dirty="0" err="1" smtClean="0"/>
              <a:t>aminopenisilin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       +</a:t>
            </a:r>
          </a:p>
          <a:p>
            <a:r>
              <a:rPr lang="tr-TR" dirty="0" smtClean="0"/>
              <a:t>Makrolid   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 ya da</a:t>
            </a:r>
          </a:p>
          <a:p>
            <a:r>
              <a:rPr lang="tr-TR" dirty="0" smtClean="0"/>
              <a:t>Tek başına yeni </a:t>
            </a:r>
            <a:r>
              <a:rPr lang="tr-TR" dirty="0" err="1" smtClean="0"/>
              <a:t>florokinolon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9758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Grup 3b:</a:t>
            </a:r>
            <a:r>
              <a:rPr lang="tr-TR" dirty="0" smtClean="0">
                <a:solidFill>
                  <a:srgbClr val="FF0000"/>
                </a:solidFill>
              </a:rPr>
              <a:t>YB birimine yatırılma ölçütleri var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b) Pseudomonas riski var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dirty="0" smtClean="0"/>
              <a:t>P. </a:t>
            </a:r>
            <a:r>
              <a:rPr lang="tr-TR" dirty="0" err="1" smtClean="0"/>
              <a:t>Aeruginosa</a:t>
            </a:r>
            <a:r>
              <a:rPr lang="tr-TR" dirty="0" smtClean="0"/>
              <a:t> +</a:t>
            </a:r>
          </a:p>
          <a:p>
            <a:r>
              <a:rPr lang="tr-TR" dirty="0" smtClean="0"/>
              <a:t>Grup 4a’daki patojenler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ampirik tedavi yaklaşımı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tr-TR" dirty="0" smtClean="0"/>
              <a:t>Anti- </a:t>
            </a:r>
            <a:r>
              <a:rPr lang="tr-TR" dirty="0" err="1" smtClean="0"/>
              <a:t>psödomonal</a:t>
            </a:r>
            <a:r>
              <a:rPr lang="tr-TR" dirty="0" smtClean="0"/>
              <a:t> beta </a:t>
            </a:r>
            <a:r>
              <a:rPr lang="tr-TR" dirty="0" err="1" smtClean="0"/>
              <a:t>laktam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                      +</a:t>
            </a:r>
          </a:p>
          <a:p>
            <a:r>
              <a:rPr lang="tr-TR" dirty="0" err="1" smtClean="0"/>
              <a:t>Siprofloksasin</a:t>
            </a:r>
            <a:r>
              <a:rPr lang="tr-TR" dirty="0" smtClean="0"/>
              <a:t>, </a:t>
            </a:r>
            <a:r>
              <a:rPr lang="tr-TR" dirty="0" err="1" smtClean="0"/>
              <a:t>ofloksasin</a:t>
            </a:r>
            <a:r>
              <a:rPr lang="tr-TR" dirty="0" smtClean="0"/>
              <a:t> ya da </a:t>
            </a:r>
            <a:r>
              <a:rPr lang="tr-TR" dirty="0" err="1" smtClean="0"/>
              <a:t>aminoglikozit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                      +</a:t>
            </a:r>
          </a:p>
          <a:p>
            <a:r>
              <a:rPr lang="tr-TR" dirty="0" smtClean="0"/>
              <a:t>Makrolid ( </a:t>
            </a:r>
            <a:r>
              <a:rPr lang="tr-TR" dirty="0" err="1" smtClean="0"/>
              <a:t>Kinolon</a:t>
            </a:r>
            <a:r>
              <a:rPr lang="tr-TR" dirty="0" smtClean="0"/>
              <a:t> kullanılmayan hastalarda)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8431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i="1" dirty="0" smtClean="0"/>
              <a:t>ÖLÜM:</a:t>
            </a:r>
            <a:endParaRPr lang="tr-TR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570369" y="1825625"/>
            <a:ext cx="5685576" cy="4620442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Ayaktan tedavi hastalarında</a:t>
            </a:r>
          </a:p>
          <a:p>
            <a:pPr marL="0" indent="0">
              <a:buNone/>
            </a:pPr>
            <a:r>
              <a:rPr lang="tr-TR" dirty="0" smtClean="0"/>
              <a:t>   % 1-5,</a:t>
            </a:r>
          </a:p>
          <a:p>
            <a:r>
              <a:rPr lang="tr-TR" dirty="0" smtClean="0"/>
              <a:t>Hastanede tedavi edilenlerde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% 12,</a:t>
            </a:r>
          </a:p>
          <a:p>
            <a:r>
              <a:rPr lang="tr-TR" dirty="0" smtClean="0"/>
              <a:t>Yoğun bakım hastalarında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%  40</a:t>
            </a:r>
          </a:p>
          <a:p>
            <a:r>
              <a:rPr lang="tr-TR" dirty="0" smtClean="0"/>
              <a:t>Ülkemizde </a:t>
            </a:r>
            <a:r>
              <a:rPr lang="tr-TR" dirty="0" err="1" smtClean="0"/>
              <a:t>pnömoni</a:t>
            </a:r>
            <a:r>
              <a:rPr lang="tr-TR" dirty="0" smtClean="0"/>
              <a:t> </a:t>
            </a:r>
            <a:r>
              <a:rPr lang="tr-TR" dirty="0" err="1" smtClean="0"/>
              <a:t>mortalitesi</a:t>
            </a:r>
            <a:r>
              <a:rPr lang="tr-TR" dirty="0" smtClean="0"/>
              <a:t>, olguların ağırlığı ile ilişkili olarak %1 ile %60 arasında değişmektedir </a:t>
            </a:r>
          </a:p>
          <a:p>
            <a:r>
              <a:rPr lang="tr-TR" dirty="0" smtClean="0"/>
              <a:t>Hastanede tedavi edilen </a:t>
            </a:r>
            <a:r>
              <a:rPr lang="tr-TR" dirty="0" err="1" smtClean="0"/>
              <a:t>pnömonilerde</a:t>
            </a:r>
            <a:r>
              <a:rPr lang="tr-TR" dirty="0" smtClean="0"/>
              <a:t> </a:t>
            </a:r>
            <a:r>
              <a:rPr lang="tr-TR" dirty="0" err="1" smtClean="0"/>
              <a:t>mortalite</a:t>
            </a:r>
            <a:r>
              <a:rPr lang="tr-TR" dirty="0" smtClean="0"/>
              <a:t> %10.3-60</a:t>
            </a:r>
          </a:p>
          <a:p>
            <a:endParaRPr lang="tr-TR" dirty="0"/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0775" y="534154"/>
            <a:ext cx="5600253" cy="5642809"/>
          </a:xfrm>
        </p:spPr>
      </p:pic>
    </p:spTree>
    <p:extLst>
      <p:ext uri="{BB962C8B-B14F-4D97-AF65-F5344CB8AC3E}">
        <p14:creationId xmlns:p14="http://schemas.microsoft.com/office/powerpoint/2010/main" val="172896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van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Oral mi / </a:t>
            </a:r>
            <a:r>
              <a:rPr lang="tr-TR" dirty="0" err="1" smtClean="0">
                <a:solidFill>
                  <a:srgbClr val="FF0000"/>
                </a:solidFill>
              </a:rPr>
              <a:t>Parenteral</a:t>
            </a:r>
            <a:r>
              <a:rPr lang="tr-TR" dirty="0" smtClean="0">
                <a:solidFill>
                  <a:srgbClr val="FF0000"/>
                </a:solidFill>
              </a:rPr>
              <a:t> mi?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8" name="İçerik Yer Tutucusu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Ağır </a:t>
            </a:r>
            <a:r>
              <a:rPr lang="tr-TR" dirty="0" err="1" smtClean="0"/>
              <a:t>pnömoni</a:t>
            </a:r>
            <a:endParaRPr lang="tr-TR" dirty="0" smtClean="0"/>
          </a:p>
          <a:p>
            <a:r>
              <a:rPr lang="tr-TR" dirty="0" smtClean="0"/>
              <a:t>Bilinci kapalı hasta</a:t>
            </a:r>
          </a:p>
          <a:p>
            <a:r>
              <a:rPr lang="tr-TR" dirty="0" smtClean="0"/>
              <a:t>Yutma güçlüğü</a:t>
            </a:r>
          </a:p>
          <a:p>
            <a:r>
              <a:rPr lang="tr-TR" dirty="0" err="1" smtClean="0"/>
              <a:t>GİS’ten</a:t>
            </a:r>
            <a:r>
              <a:rPr lang="tr-TR" dirty="0" smtClean="0"/>
              <a:t> emilimi bozan durumlar</a:t>
            </a:r>
          </a:p>
          <a:p>
            <a:endParaRPr lang="tr-TR" dirty="0" smtClean="0"/>
          </a:p>
          <a:p>
            <a:r>
              <a:rPr lang="tr-TR" dirty="0" err="1" smtClean="0"/>
              <a:t>Paranteral</a:t>
            </a:r>
            <a:r>
              <a:rPr lang="tr-TR" dirty="0" smtClean="0"/>
              <a:t> yol gereğinden fazla kullanılıyor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9684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Oral tedaviye geçiş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833564"/>
            <a:ext cx="8229600" cy="43322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/>
              <a:t>En az 24 saat ateşsiz dönem</a:t>
            </a:r>
          </a:p>
          <a:p>
            <a:pPr eaLnBrk="1" hangingPunct="1">
              <a:lnSpc>
                <a:spcPct val="90000"/>
              </a:lnSpc>
            </a:pPr>
            <a:r>
              <a:rPr lang="tr-TR"/>
              <a:t>Kliniğin stabilleşmesi</a:t>
            </a:r>
          </a:p>
          <a:p>
            <a:pPr lvl="1" eaLnBrk="1" hangingPunct="1">
              <a:lnSpc>
                <a:spcPct val="90000"/>
              </a:lnSpc>
            </a:pPr>
            <a:r>
              <a:rPr lang="tr-TR" smtClean="0"/>
              <a:t>Nabız, solunum sayısı, kan basıncı, oksijenizasyon</a:t>
            </a:r>
          </a:p>
          <a:p>
            <a:pPr eaLnBrk="1" hangingPunct="1">
              <a:lnSpc>
                <a:spcPct val="90000"/>
              </a:lnSpc>
            </a:pPr>
            <a:r>
              <a:rPr lang="tr-TR"/>
              <a:t>Oral alıma engel durumun olmaması</a:t>
            </a:r>
          </a:p>
          <a:p>
            <a:pPr eaLnBrk="1" hangingPunct="1">
              <a:lnSpc>
                <a:spcPct val="90000"/>
              </a:lnSpc>
            </a:pPr>
            <a:r>
              <a:rPr lang="tr-TR"/>
              <a:t>Lökositozun  normale dönmesi</a:t>
            </a:r>
          </a:p>
          <a:p>
            <a:pPr eaLnBrk="1" hangingPunct="1">
              <a:lnSpc>
                <a:spcPct val="90000"/>
              </a:lnSpc>
            </a:pPr>
            <a:r>
              <a:rPr lang="tr-TR"/>
              <a:t>CRP’de asgari %50 düşme</a:t>
            </a:r>
          </a:p>
          <a:p>
            <a:pPr eaLnBrk="1" hangingPunct="1">
              <a:lnSpc>
                <a:spcPct val="90000"/>
              </a:lnSpc>
            </a:pPr>
            <a:r>
              <a:rPr lang="tr-TR"/>
              <a:t>Non-bakteriyemik infeksiyon olması</a:t>
            </a:r>
          </a:p>
          <a:p>
            <a:pPr eaLnBrk="1" hangingPunct="1">
              <a:lnSpc>
                <a:spcPct val="90000"/>
              </a:lnSpc>
            </a:pPr>
            <a:r>
              <a:rPr lang="tr-TR"/>
              <a:t>Stafilokok, lejyonella veya GNEB infeksiyonunda acele edilmemeli</a:t>
            </a:r>
          </a:p>
        </p:txBody>
      </p:sp>
    </p:spTree>
    <p:extLst>
      <p:ext uri="{BB962C8B-B14F-4D97-AF65-F5344CB8AC3E}">
        <p14:creationId xmlns:p14="http://schemas.microsoft.com/office/powerpoint/2010/main" val="225379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Tedavi süresi</a:t>
            </a:r>
          </a:p>
        </p:txBody>
      </p:sp>
      <p:graphicFrame>
        <p:nvGraphicFramePr>
          <p:cNvPr id="197676" name="Group 4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106064582"/>
              </p:ext>
            </p:extLst>
          </p:nvPr>
        </p:nvGraphicFramePr>
        <p:xfrm>
          <a:off x="1992314" y="1268414"/>
          <a:ext cx="8218487" cy="5203825"/>
        </p:xfrm>
        <a:graphic>
          <a:graphicData uri="http://schemas.openxmlformats.org/drawingml/2006/table">
            <a:tbl>
              <a:tblPr/>
              <a:tblGrid>
                <a:gridCol w="6624637"/>
                <a:gridCol w="1593850"/>
              </a:tblGrid>
              <a:tr h="5461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Olgu</a:t>
                      </a:r>
                    </a:p>
                  </a:txBody>
                  <a:tcPr marT="45723" marB="45723" horzOverflow="overflow">
                    <a:lnL cap="flat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Gün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Hafif, evde tedavi, etken belli değil</a:t>
                      </a:r>
                    </a:p>
                  </a:txBody>
                  <a:tcPr marT="45723" marB="45723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Hafif, hastanede tedavi, etken belli değil</a:t>
                      </a:r>
                    </a:p>
                  </a:txBody>
                  <a:tcPr marT="45723" marB="4572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Ağır, hastanede tedavi, etken belli değil</a:t>
                      </a:r>
                    </a:p>
                  </a:txBody>
                  <a:tcPr marT="45723" marB="4572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Legionella </a:t>
                      </a:r>
                      <a:r>
                        <a:rPr kumimoji="0" lang="tr-T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infeksiyonu</a:t>
                      </a:r>
                      <a:endParaRPr kumimoji="0" lang="tr-T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14-21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Atipik etkenler</a:t>
                      </a:r>
                    </a:p>
                  </a:txBody>
                  <a:tcPr marT="45723" marB="4572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14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Komplikasyonsuz </a:t>
                      </a:r>
                      <a:r>
                        <a:rPr kumimoji="0" lang="tr-T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pnomokok</a:t>
                      </a: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tr-T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infeksiyonu</a:t>
                      </a:r>
                      <a:endParaRPr kumimoji="0" lang="tr-T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Stafilokoksik</a:t>
                      </a: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infeksiyon</a:t>
                      </a:r>
                    </a:p>
                  </a:txBody>
                  <a:tcPr marT="45723" marB="4572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14-21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02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GNEB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Azithro</a:t>
                      </a: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, </a:t>
                      </a:r>
                      <a:r>
                        <a:rPr kumimoji="0" lang="tr-T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Levo</a:t>
                      </a: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, </a:t>
                      </a:r>
                      <a:r>
                        <a:rPr kumimoji="0" lang="tr-T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Telithro</a:t>
                      </a: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ile</a:t>
                      </a:r>
                    </a:p>
                  </a:txBody>
                  <a:tcPr marT="45723" marB="4572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14-21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3-7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3513" name="Text Box 43"/>
          <p:cNvSpPr txBox="1">
            <a:spLocks noChangeArrowheads="1"/>
          </p:cNvSpPr>
          <p:nvPr/>
        </p:nvSpPr>
        <p:spPr bwMode="auto">
          <a:xfrm>
            <a:off x="7535864" y="692151"/>
            <a:ext cx="23764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1800" dirty="0">
                <a:latin typeface="Arial" panose="020B0604020202020204" pitchFamily="34" charset="0"/>
              </a:rPr>
              <a:t>BTS. </a:t>
            </a:r>
            <a:r>
              <a:rPr lang="tr-TR" sz="1800" dirty="0" err="1">
                <a:latin typeface="Arial" panose="020B0604020202020204" pitchFamily="34" charset="0"/>
              </a:rPr>
              <a:t>Thorax</a:t>
            </a:r>
            <a:r>
              <a:rPr lang="tr-TR" sz="1800" dirty="0">
                <a:latin typeface="Arial" panose="020B0604020202020204" pitchFamily="34" charset="0"/>
              </a:rPr>
              <a:t> 2001.</a:t>
            </a:r>
          </a:p>
        </p:txBody>
      </p:sp>
    </p:spTree>
    <p:extLst>
      <p:ext uri="{BB962C8B-B14F-4D97-AF65-F5344CB8AC3E}">
        <p14:creationId xmlns:p14="http://schemas.microsoft.com/office/powerpoint/2010/main" val="400541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2932113" y="6400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tr-TR"/>
          </a:p>
        </p:txBody>
      </p:sp>
      <p:sp>
        <p:nvSpPr>
          <p:cNvPr id="66563" name="Rectangle 3"/>
          <p:cNvSpPr>
            <a:spLocks noChangeArrowheads="1"/>
          </p:cNvSpPr>
          <p:nvPr/>
        </p:nvSpPr>
        <p:spPr bwMode="auto">
          <a:xfrm>
            <a:off x="5340350" y="6383338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tr-TR"/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2057400" y="1143000"/>
            <a:ext cx="4267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2800" b="1">
                <a:latin typeface="Tahoma" panose="020B0604030504040204" pitchFamily="34" charset="0"/>
              </a:rPr>
              <a:t/>
            </a:r>
            <a:br>
              <a:rPr lang="en-US" sz="2800" b="1">
                <a:latin typeface="Tahoma" panose="020B0604030504040204" pitchFamily="34" charset="0"/>
              </a:rPr>
            </a:br>
            <a:r>
              <a:rPr lang="en-US" sz="2800" b="1">
                <a:latin typeface="Tahoma" panose="020B0604030504040204" pitchFamily="34" charset="0"/>
              </a:rPr>
              <a:t/>
            </a:r>
            <a:br>
              <a:rPr lang="en-US" sz="2800" b="1">
                <a:latin typeface="Tahoma" panose="020B0604030504040204" pitchFamily="34" charset="0"/>
              </a:rPr>
            </a:br>
            <a:r>
              <a:rPr lang="en-US" sz="3600">
                <a:solidFill>
                  <a:srgbClr val="FF3300"/>
                </a:solidFill>
                <a:latin typeface="Tahoma" panose="020B0604030504040204" pitchFamily="34" charset="0"/>
              </a:rPr>
              <a:t>Tedaviye Yanıtın </a:t>
            </a:r>
          </a:p>
          <a:p>
            <a:r>
              <a:rPr lang="en-US" sz="3600">
                <a:solidFill>
                  <a:srgbClr val="FF3300"/>
                </a:solidFill>
                <a:latin typeface="Tahoma" panose="020B0604030504040204" pitchFamily="34" charset="0"/>
              </a:rPr>
              <a:t>Değerlendirilmesi</a:t>
            </a:r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2209800" y="3276600"/>
            <a:ext cx="79248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2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Char char="l"/>
            </a:pPr>
            <a:r>
              <a:rPr lang="en-US" sz="2800" dirty="0">
                <a:solidFill>
                  <a:schemeClr val="tx2"/>
                </a:solidFill>
                <a:latin typeface="Tahoma" panose="020B0604030504040204" pitchFamily="34" charset="0"/>
              </a:rPr>
              <a:t>48-72 </a:t>
            </a:r>
            <a:r>
              <a:rPr lang="en-US" sz="2800" dirty="0" err="1">
                <a:solidFill>
                  <a:schemeClr val="tx2"/>
                </a:solidFill>
                <a:latin typeface="Tahoma" panose="020B0604030504040204" pitchFamily="34" charset="0"/>
              </a:rPr>
              <a:t>saat</a:t>
            </a:r>
            <a:r>
              <a:rPr lang="en-US" sz="2800" dirty="0">
                <a:solidFill>
                  <a:schemeClr val="tx2"/>
                </a:solidFill>
                <a:latin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ahoma" panose="020B0604030504040204" pitchFamily="34" charset="0"/>
              </a:rPr>
              <a:t>içinde</a:t>
            </a:r>
            <a:r>
              <a:rPr lang="en-US" sz="2800" dirty="0">
                <a:solidFill>
                  <a:schemeClr val="tx2"/>
                </a:solidFill>
                <a:latin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ahoma" panose="020B0604030504040204" pitchFamily="34" charset="0"/>
              </a:rPr>
              <a:t>klinik</a:t>
            </a:r>
            <a:r>
              <a:rPr lang="en-US" sz="2800" dirty="0">
                <a:solidFill>
                  <a:schemeClr val="tx2"/>
                </a:solidFill>
                <a:latin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ahoma" panose="020B0604030504040204" pitchFamily="34" charset="0"/>
              </a:rPr>
              <a:t>düzelme</a:t>
            </a:r>
            <a:r>
              <a:rPr lang="en-US" sz="2800" dirty="0">
                <a:solidFill>
                  <a:schemeClr val="tx2"/>
                </a:solidFill>
                <a:latin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ahoma" panose="020B0604030504040204" pitchFamily="34" charset="0"/>
              </a:rPr>
              <a:t>beklenir</a:t>
            </a:r>
            <a:endParaRPr lang="en-US" sz="2800" dirty="0">
              <a:solidFill>
                <a:schemeClr val="tx2"/>
              </a:solidFill>
              <a:latin typeface="Tahoma" panose="020B0604030504040204" pitchFamily="34" charset="0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Char char="l"/>
            </a:pPr>
            <a:r>
              <a:rPr lang="en-US" sz="2800" dirty="0" err="1">
                <a:solidFill>
                  <a:schemeClr val="tx2"/>
                </a:solidFill>
                <a:latin typeface="Tahoma" panose="020B0604030504040204" pitchFamily="34" charset="0"/>
              </a:rPr>
              <a:t>Ateş</a:t>
            </a:r>
            <a:r>
              <a:rPr lang="en-US" sz="2800" dirty="0">
                <a:solidFill>
                  <a:schemeClr val="tx2"/>
                </a:solidFill>
                <a:latin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ahoma" panose="020B0604030504040204" pitchFamily="34" charset="0"/>
              </a:rPr>
              <a:t>genellikle</a:t>
            </a:r>
            <a:r>
              <a:rPr lang="en-US" sz="2800" dirty="0">
                <a:solidFill>
                  <a:schemeClr val="tx2"/>
                </a:solidFill>
                <a:latin typeface="Tahoma" panose="020B0604030504040204" pitchFamily="34" charset="0"/>
              </a:rPr>
              <a:t>  2-</a:t>
            </a:r>
            <a:r>
              <a:rPr lang="tr-TR" sz="2800" dirty="0">
                <a:solidFill>
                  <a:schemeClr val="tx2"/>
                </a:solidFill>
                <a:latin typeface="Tahoma" panose="020B0604030504040204" pitchFamily="34" charset="0"/>
              </a:rPr>
              <a:t>3</a:t>
            </a:r>
            <a:r>
              <a:rPr lang="en-US" sz="2800" dirty="0">
                <a:solidFill>
                  <a:schemeClr val="tx2"/>
                </a:solidFill>
                <a:latin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ahoma" panose="020B0604030504040204" pitchFamily="34" charset="0"/>
              </a:rPr>
              <a:t>günde</a:t>
            </a:r>
            <a:r>
              <a:rPr lang="en-US" sz="2800" dirty="0">
                <a:solidFill>
                  <a:schemeClr val="tx2"/>
                </a:solidFill>
                <a:latin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ahoma" panose="020B0604030504040204" pitchFamily="34" charset="0"/>
              </a:rPr>
              <a:t>düşer</a:t>
            </a:r>
            <a:endParaRPr lang="en-US" sz="2800" dirty="0">
              <a:solidFill>
                <a:schemeClr val="tx2"/>
              </a:solidFill>
              <a:latin typeface="Tahoma" panose="020B0604030504040204" pitchFamily="34" charset="0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Char char="l"/>
            </a:pPr>
            <a:r>
              <a:rPr lang="en-US" sz="2800" dirty="0" err="1">
                <a:solidFill>
                  <a:schemeClr val="tx2"/>
                </a:solidFill>
                <a:latin typeface="Tahoma" panose="020B0604030504040204" pitchFamily="34" charset="0"/>
              </a:rPr>
              <a:t>Lökosit</a:t>
            </a:r>
            <a:r>
              <a:rPr lang="en-US" sz="2800" dirty="0">
                <a:solidFill>
                  <a:schemeClr val="tx2"/>
                </a:solidFill>
                <a:latin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ahoma" panose="020B0604030504040204" pitchFamily="34" charset="0"/>
              </a:rPr>
              <a:t>sayısı</a:t>
            </a:r>
            <a:r>
              <a:rPr lang="en-US" sz="2800" dirty="0">
                <a:solidFill>
                  <a:schemeClr val="tx2"/>
                </a:solidFill>
                <a:latin typeface="Tahoma" panose="020B0604030504040204" pitchFamily="34" charset="0"/>
              </a:rPr>
              <a:t> da  4 </a:t>
            </a:r>
            <a:r>
              <a:rPr lang="en-US" sz="2800" dirty="0" err="1">
                <a:solidFill>
                  <a:schemeClr val="tx2"/>
                </a:solidFill>
                <a:latin typeface="Tahoma" panose="020B0604030504040204" pitchFamily="34" charset="0"/>
              </a:rPr>
              <a:t>güne</a:t>
            </a:r>
            <a:r>
              <a:rPr lang="en-US" sz="2800" dirty="0">
                <a:solidFill>
                  <a:schemeClr val="tx2"/>
                </a:solidFill>
                <a:latin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ahoma" panose="020B0604030504040204" pitchFamily="34" charset="0"/>
              </a:rPr>
              <a:t>kadar</a:t>
            </a:r>
            <a:r>
              <a:rPr lang="en-US" sz="2800" dirty="0">
                <a:solidFill>
                  <a:schemeClr val="tx2"/>
                </a:solidFill>
                <a:latin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ahoma" panose="020B0604030504040204" pitchFamily="34" charset="0"/>
              </a:rPr>
              <a:t>normale</a:t>
            </a:r>
            <a:r>
              <a:rPr lang="en-US" sz="2800" dirty="0">
                <a:solidFill>
                  <a:schemeClr val="tx2"/>
                </a:solidFill>
                <a:latin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ahoma" panose="020B0604030504040204" pitchFamily="34" charset="0"/>
              </a:rPr>
              <a:t>döner</a:t>
            </a:r>
            <a:endParaRPr lang="en-US" sz="2800" dirty="0">
              <a:solidFill>
                <a:schemeClr val="tx2"/>
              </a:solidFill>
              <a:latin typeface="Tahoma" panose="020B0604030504040204" pitchFamily="34" charset="0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Char char="l"/>
            </a:pPr>
            <a:r>
              <a:rPr lang="en-US" sz="2800" dirty="0" err="1">
                <a:solidFill>
                  <a:schemeClr val="tx2"/>
                </a:solidFill>
                <a:latin typeface="Tahoma" panose="020B0604030504040204" pitchFamily="34" charset="0"/>
              </a:rPr>
              <a:t>Fizik</a:t>
            </a:r>
            <a:r>
              <a:rPr lang="en-US" sz="2800" dirty="0">
                <a:solidFill>
                  <a:schemeClr val="tx2"/>
                </a:solidFill>
                <a:latin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ahoma" panose="020B0604030504040204" pitchFamily="34" charset="0"/>
              </a:rPr>
              <a:t>muayene</a:t>
            </a:r>
            <a:r>
              <a:rPr lang="en-US" sz="2800" dirty="0">
                <a:solidFill>
                  <a:schemeClr val="tx2"/>
                </a:solidFill>
                <a:latin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ahoma" panose="020B0604030504040204" pitchFamily="34" charset="0"/>
              </a:rPr>
              <a:t>bulguları</a:t>
            </a:r>
            <a:r>
              <a:rPr lang="en-US" sz="2800" dirty="0">
                <a:solidFill>
                  <a:schemeClr val="tx2"/>
                </a:solidFill>
                <a:latin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ahoma" panose="020B0604030504040204" pitchFamily="34" charset="0"/>
              </a:rPr>
              <a:t>geç</a:t>
            </a:r>
            <a:r>
              <a:rPr lang="en-US" sz="2800" dirty="0">
                <a:solidFill>
                  <a:schemeClr val="tx2"/>
                </a:solidFill>
                <a:latin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ahoma" panose="020B0604030504040204" pitchFamily="34" charset="0"/>
              </a:rPr>
              <a:t>kaybolabilir</a:t>
            </a:r>
            <a:endParaRPr lang="en-US" sz="2800" dirty="0">
              <a:solidFill>
                <a:schemeClr val="tx2"/>
              </a:solidFill>
              <a:latin typeface="Tahoma" panose="020B0604030504040204" pitchFamily="34" charset="0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Char char="l"/>
            </a:pPr>
            <a:r>
              <a:rPr lang="en-US" sz="2800" dirty="0" err="1">
                <a:solidFill>
                  <a:schemeClr val="tx2"/>
                </a:solidFill>
                <a:latin typeface="Tahoma" panose="020B0604030504040204" pitchFamily="34" charset="0"/>
              </a:rPr>
              <a:t>Radyolojik</a:t>
            </a:r>
            <a:r>
              <a:rPr lang="en-US" sz="2800" dirty="0">
                <a:solidFill>
                  <a:schemeClr val="tx2"/>
                </a:solidFill>
                <a:latin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ahoma" panose="020B0604030504040204" pitchFamily="34" charset="0"/>
              </a:rPr>
              <a:t>bulgular</a:t>
            </a:r>
            <a:r>
              <a:rPr lang="en-US" sz="2800" dirty="0">
                <a:solidFill>
                  <a:schemeClr val="tx2"/>
                </a:solidFill>
                <a:latin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ahoma" panose="020B0604030504040204" pitchFamily="34" charset="0"/>
              </a:rPr>
              <a:t>daha</a:t>
            </a:r>
            <a:r>
              <a:rPr lang="en-US" sz="2800" dirty="0">
                <a:solidFill>
                  <a:schemeClr val="tx2"/>
                </a:solidFill>
                <a:latin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ahoma" panose="020B0604030504040204" pitchFamily="34" charset="0"/>
              </a:rPr>
              <a:t>geç</a:t>
            </a:r>
            <a:r>
              <a:rPr lang="en-US" sz="2800" dirty="0">
                <a:solidFill>
                  <a:schemeClr val="tx2"/>
                </a:solidFill>
                <a:latin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ahoma" panose="020B0604030504040204" pitchFamily="34" charset="0"/>
              </a:rPr>
              <a:t>silinir</a:t>
            </a:r>
            <a:endParaRPr lang="en-US" sz="2800" dirty="0">
              <a:solidFill>
                <a:schemeClr val="tx2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607669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143000"/>
          </a:xfrm>
        </p:spPr>
        <p:txBody>
          <a:bodyPr/>
          <a:lstStyle/>
          <a:p>
            <a:pPr eaLnBrk="1" hangingPunct="1"/>
            <a:r>
              <a:rPr lang="tr-TR" smtClean="0">
                <a:solidFill>
                  <a:srgbClr val="FF3300"/>
                </a:solidFill>
              </a:rPr>
              <a:t>Tedaviye yanıt yok ise</a:t>
            </a:r>
            <a:endParaRPr lang="tr-TR" smtClean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2209800" y="2133600"/>
            <a:ext cx="7772400" cy="4343400"/>
          </a:xfrm>
          <a:noFill/>
        </p:spPr>
        <p:txBody>
          <a:bodyPr/>
          <a:lstStyle/>
          <a:p>
            <a:pPr eaLnBrk="1" hangingPunct="1"/>
            <a:r>
              <a:rPr lang="tr-TR" dirty="0" smtClean="0">
                <a:solidFill>
                  <a:schemeClr val="tx2"/>
                </a:solidFill>
              </a:rPr>
              <a:t>İnfeksiyon dışı nedenler </a:t>
            </a:r>
            <a:r>
              <a:rPr lang="tr-TR" sz="2400" dirty="0" smtClean="0">
                <a:solidFill>
                  <a:schemeClr val="tx2"/>
                </a:solidFill>
              </a:rPr>
              <a:t>(Malignite, Kalp yetmezliği, P. </a:t>
            </a:r>
            <a:r>
              <a:rPr lang="tr-TR" sz="2400" dirty="0" err="1" smtClean="0">
                <a:solidFill>
                  <a:schemeClr val="tx2"/>
                </a:solidFill>
              </a:rPr>
              <a:t>emboli</a:t>
            </a:r>
            <a:r>
              <a:rPr lang="tr-TR" sz="2400" dirty="0" smtClean="0">
                <a:solidFill>
                  <a:schemeClr val="tx2"/>
                </a:solidFill>
              </a:rPr>
              <a:t>, Hipersensitivite pnömonisi, </a:t>
            </a:r>
            <a:r>
              <a:rPr lang="tr-TR" sz="2400" dirty="0" err="1" smtClean="0">
                <a:solidFill>
                  <a:schemeClr val="tx2"/>
                </a:solidFill>
              </a:rPr>
              <a:t>vaskülitler</a:t>
            </a:r>
            <a:r>
              <a:rPr lang="tr-TR" sz="2400" dirty="0" smtClean="0">
                <a:solidFill>
                  <a:schemeClr val="tx2"/>
                </a:solidFill>
              </a:rPr>
              <a:t> </a:t>
            </a:r>
            <a:r>
              <a:rPr lang="tr-TR" sz="2400" dirty="0">
                <a:solidFill>
                  <a:schemeClr val="tx2"/>
                </a:solidFill>
              </a:rPr>
              <a:t>...)</a:t>
            </a:r>
          </a:p>
          <a:p>
            <a:pPr eaLnBrk="1" hangingPunct="1"/>
            <a:r>
              <a:rPr lang="tr-TR" dirty="0" smtClean="0">
                <a:solidFill>
                  <a:schemeClr val="tx2"/>
                </a:solidFill>
              </a:rPr>
              <a:t>Alışılmadık etkenler </a:t>
            </a:r>
            <a:r>
              <a:rPr lang="tr-TR" sz="2400" dirty="0">
                <a:solidFill>
                  <a:schemeClr val="tx2"/>
                </a:solidFill>
              </a:rPr>
              <a:t>(</a:t>
            </a:r>
            <a:r>
              <a:rPr lang="tr-TR" sz="2400" i="1" dirty="0" err="1">
                <a:solidFill>
                  <a:schemeClr val="tx2"/>
                </a:solidFill>
              </a:rPr>
              <a:t>P.carinii</a:t>
            </a:r>
            <a:r>
              <a:rPr lang="tr-TR" sz="2400" i="1" dirty="0">
                <a:solidFill>
                  <a:schemeClr val="tx2"/>
                </a:solidFill>
              </a:rPr>
              <a:t>, </a:t>
            </a:r>
            <a:r>
              <a:rPr lang="tr-TR" sz="2400" i="1" dirty="0" err="1">
                <a:solidFill>
                  <a:schemeClr val="tx2"/>
                </a:solidFill>
              </a:rPr>
              <a:t>C.burnetti</a:t>
            </a:r>
            <a:r>
              <a:rPr lang="tr-TR" sz="2400" dirty="0">
                <a:solidFill>
                  <a:schemeClr val="tx2"/>
                </a:solidFill>
              </a:rPr>
              <a:t>, </a:t>
            </a:r>
            <a:r>
              <a:rPr lang="tr-TR" sz="2400" dirty="0" smtClean="0">
                <a:solidFill>
                  <a:schemeClr val="tx2"/>
                </a:solidFill>
              </a:rPr>
              <a:t>Tüberküloz)</a:t>
            </a:r>
            <a:endParaRPr lang="tr-TR" sz="2400" dirty="0">
              <a:solidFill>
                <a:schemeClr val="tx2"/>
              </a:solidFill>
            </a:endParaRPr>
          </a:p>
          <a:p>
            <a:pPr eaLnBrk="1" hangingPunct="1"/>
            <a:r>
              <a:rPr lang="tr-TR" dirty="0" smtClean="0">
                <a:solidFill>
                  <a:schemeClr val="tx2"/>
                </a:solidFill>
              </a:rPr>
              <a:t>Uygunsuz antibiyotik kullanımı </a:t>
            </a:r>
          </a:p>
          <a:p>
            <a:pPr eaLnBrk="1" hangingPunct="1"/>
            <a:r>
              <a:rPr lang="tr-TR" dirty="0" smtClean="0">
                <a:solidFill>
                  <a:schemeClr val="tx2"/>
                </a:solidFill>
              </a:rPr>
              <a:t>Hasta uyumsuzluğu</a:t>
            </a:r>
          </a:p>
          <a:p>
            <a:pPr eaLnBrk="1" hangingPunct="1"/>
            <a:r>
              <a:rPr lang="tr-TR" dirty="0" smtClean="0">
                <a:solidFill>
                  <a:schemeClr val="tx2"/>
                </a:solidFill>
              </a:rPr>
              <a:t>İlaç direnci </a:t>
            </a:r>
          </a:p>
          <a:p>
            <a:pPr eaLnBrk="1" hangingPunct="1"/>
            <a:r>
              <a:rPr lang="tr-TR" dirty="0" smtClean="0">
                <a:solidFill>
                  <a:schemeClr val="tx2"/>
                </a:solidFill>
              </a:rPr>
              <a:t>Komplikasyonlar (</a:t>
            </a:r>
            <a:r>
              <a:rPr lang="tr-TR" dirty="0" err="1" smtClean="0">
                <a:solidFill>
                  <a:schemeClr val="tx2"/>
                </a:solidFill>
              </a:rPr>
              <a:t>plevral</a:t>
            </a:r>
            <a:r>
              <a:rPr lang="tr-TR" dirty="0" smtClean="0">
                <a:solidFill>
                  <a:schemeClr val="tx2"/>
                </a:solidFill>
              </a:rPr>
              <a:t> effüzyon, ampiyem, apse)</a:t>
            </a:r>
            <a:endParaRPr lang="tr-TR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tr-TR" dirty="0" err="1" smtClean="0">
                <a:solidFill>
                  <a:schemeClr val="tx2"/>
                </a:solidFill>
              </a:rPr>
              <a:t>İmmunsupresyon</a:t>
            </a:r>
            <a:r>
              <a:rPr lang="tr-TR" dirty="0" smtClean="0">
                <a:solidFill>
                  <a:schemeClr val="tx2"/>
                </a:solidFill>
              </a:rPr>
              <a:t> </a:t>
            </a:r>
            <a:r>
              <a:rPr lang="tr-TR" dirty="0" smtClean="0">
                <a:solidFill>
                  <a:schemeClr val="tx2"/>
                </a:solidFill>
              </a:rPr>
              <a:t>durumu (fırsatçı enfeksiyonlar)</a:t>
            </a:r>
            <a:endParaRPr lang="tr-TR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11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tr-TR" sz="4000"/>
              <a:t>Antibiyotik dışı tedaviler ?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2279650" y="1916113"/>
            <a:ext cx="7704138" cy="4114800"/>
          </a:xfrm>
        </p:spPr>
        <p:txBody>
          <a:bodyPr/>
          <a:lstStyle/>
          <a:p>
            <a:pPr eaLnBrk="1" hangingPunct="1"/>
            <a:r>
              <a:rPr lang="tr-TR" smtClean="0"/>
              <a:t>Oksijen tedavisi	</a:t>
            </a:r>
            <a:endParaRPr lang="tr-TR" smtClean="0">
              <a:solidFill>
                <a:srgbClr val="6666FF"/>
              </a:solidFill>
            </a:endParaRPr>
          </a:p>
          <a:p>
            <a:pPr eaLnBrk="1" hangingPunct="1"/>
            <a:r>
              <a:rPr lang="tr-TR" smtClean="0"/>
              <a:t>Analjezik, antipretik	</a:t>
            </a:r>
            <a:endParaRPr lang="tr-TR" smtClean="0">
              <a:solidFill>
                <a:srgbClr val="6666FF"/>
              </a:solidFill>
            </a:endParaRPr>
          </a:p>
          <a:p>
            <a:pPr eaLnBrk="1" hangingPunct="1"/>
            <a:r>
              <a:rPr lang="tr-TR" smtClean="0"/>
              <a:t>Sıvı replasmanı ve(ya) pressör aminler</a:t>
            </a:r>
          </a:p>
          <a:p>
            <a:pPr eaLnBrk="1" hangingPunct="1"/>
            <a:r>
              <a:rPr lang="tr-TR" smtClean="0"/>
              <a:t>LMWH</a:t>
            </a:r>
            <a:r>
              <a:rPr lang="tr-TR" smtClean="0">
                <a:solidFill>
                  <a:schemeClr val="accent2"/>
                </a:solidFill>
              </a:rPr>
              <a:t>	 -</a:t>
            </a:r>
          </a:p>
          <a:p>
            <a:pPr eaLnBrk="1" hangingPunct="1"/>
            <a:r>
              <a:rPr lang="tr-TR" smtClean="0"/>
              <a:t>Sistemik hidrokortizon</a:t>
            </a:r>
            <a:r>
              <a:rPr lang="tr-TR" smtClean="0">
                <a:solidFill>
                  <a:schemeClr val="accent2"/>
                </a:solidFill>
              </a:rPr>
              <a:t>	-</a:t>
            </a:r>
            <a:endParaRPr lang="tr-TR" b="1" smtClean="0">
              <a:solidFill>
                <a:schemeClr val="hlink"/>
              </a:solidFill>
            </a:endParaRPr>
          </a:p>
          <a:p>
            <a:pPr eaLnBrk="1" hangingPunct="1"/>
            <a:r>
              <a:rPr lang="tr-TR" smtClean="0"/>
              <a:t>Noninvaziv ventilasyon</a:t>
            </a:r>
            <a:endParaRPr lang="tr-TR" b="1" smtClean="0">
              <a:solidFill>
                <a:schemeClr val="hlink"/>
              </a:solidFill>
            </a:endParaRPr>
          </a:p>
          <a:p>
            <a:pPr eaLnBrk="1" hangingPunct="1"/>
            <a:r>
              <a:rPr lang="tr-TR" smtClean="0"/>
              <a:t>GM- CSF</a:t>
            </a:r>
          </a:p>
        </p:txBody>
      </p:sp>
    </p:spTree>
    <p:extLst>
      <p:ext uri="{BB962C8B-B14F-4D97-AF65-F5344CB8AC3E}">
        <p14:creationId xmlns:p14="http://schemas.microsoft.com/office/powerpoint/2010/main" val="424012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b="1" smtClean="0">
                <a:solidFill>
                  <a:schemeClr val="accent2"/>
                </a:solidFill>
              </a:rPr>
              <a:t>Taburculuk kriterleri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>
          <a:xfrm>
            <a:off x="2641601" y="1981200"/>
            <a:ext cx="7231063" cy="4114800"/>
          </a:xfrm>
        </p:spPr>
        <p:txBody>
          <a:bodyPr/>
          <a:lstStyle/>
          <a:p>
            <a:pPr marL="0" indent="0"/>
            <a:r>
              <a:rPr lang="tr-TR" smtClean="0"/>
              <a:t> Ateş &lt;37.9 </a:t>
            </a:r>
            <a:r>
              <a:rPr lang="en-US" smtClean="0">
                <a:cs typeface="Times New Roman" panose="02020603050405020304" pitchFamily="18" charset="0"/>
              </a:rPr>
              <a:t>°</a:t>
            </a:r>
            <a:r>
              <a:rPr lang="tr-TR" smtClean="0"/>
              <a:t>C</a:t>
            </a:r>
          </a:p>
          <a:p>
            <a:pPr marL="0" indent="0"/>
            <a:r>
              <a:rPr lang="tr-TR" smtClean="0"/>
              <a:t> Nabız &lt;100/dak</a:t>
            </a:r>
          </a:p>
          <a:p>
            <a:pPr marL="0" indent="0"/>
            <a:r>
              <a:rPr lang="tr-TR" smtClean="0"/>
              <a:t> Solunum sayısı &lt; 25/dak</a:t>
            </a:r>
          </a:p>
          <a:p>
            <a:pPr marL="0" indent="0"/>
            <a:r>
              <a:rPr lang="tr-TR" smtClean="0"/>
              <a:t> Sistolik kan basıncı &gt; 90mmHg</a:t>
            </a:r>
          </a:p>
          <a:p>
            <a:pPr marL="0" indent="0"/>
            <a:r>
              <a:rPr lang="tr-TR" smtClean="0"/>
              <a:t> SaO</a:t>
            </a:r>
            <a:r>
              <a:rPr lang="tr-TR" baseline="-25000" smtClean="0"/>
              <a:t>2</a:t>
            </a:r>
            <a:r>
              <a:rPr lang="tr-TR" smtClean="0"/>
              <a:t>&gt; %89</a:t>
            </a:r>
          </a:p>
          <a:p>
            <a:pPr marL="0" indent="0"/>
            <a:r>
              <a:rPr lang="tr-TR" smtClean="0"/>
              <a:t> Oral alım</a:t>
            </a:r>
          </a:p>
          <a:p>
            <a:pPr marL="0" indent="0"/>
            <a:r>
              <a:rPr lang="tr-TR" smtClean="0"/>
              <a:t> Normal mental durum</a:t>
            </a:r>
          </a:p>
        </p:txBody>
      </p:sp>
    </p:spTree>
    <p:extLst>
      <p:ext uri="{BB962C8B-B14F-4D97-AF65-F5344CB8AC3E}">
        <p14:creationId xmlns:p14="http://schemas.microsoft.com/office/powerpoint/2010/main" val="267352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TKP’ den Korunma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2209800" y="1981200"/>
            <a:ext cx="8001000" cy="4114800"/>
          </a:xfrm>
        </p:spPr>
        <p:txBody>
          <a:bodyPr/>
          <a:lstStyle/>
          <a:p>
            <a:pPr eaLnBrk="1" hangingPunct="1"/>
            <a:r>
              <a:rPr lang="tr-TR" dirty="0" smtClean="0"/>
              <a:t>Alkol ve sigaradan uzaklaşma</a:t>
            </a:r>
          </a:p>
          <a:p>
            <a:pPr eaLnBrk="1" hangingPunct="1"/>
            <a:r>
              <a:rPr lang="tr-TR" dirty="0" smtClean="0"/>
              <a:t>Kronik hastalıkların kontrolü</a:t>
            </a:r>
          </a:p>
          <a:p>
            <a:pPr eaLnBrk="1" hangingPunct="1"/>
            <a:r>
              <a:rPr lang="tr-TR" dirty="0" smtClean="0"/>
              <a:t>Dengeli beslenme, düzenli yaşam, hijyen</a:t>
            </a:r>
          </a:p>
          <a:p>
            <a:pPr eaLnBrk="1" hangingPunct="1"/>
            <a:r>
              <a:rPr lang="tr-TR" dirty="0" err="1" smtClean="0"/>
              <a:t>Pnömokok</a:t>
            </a:r>
            <a:r>
              <a:rPr lang="tr-TR" dirty="0" smtClean="0"/>
              <a:t> ve grip aşıları</a:t>
            </a:r>
          </a:p>
          <a:p>
            <a:pPr eaLnBrk="1" hangingPunct="1"/>
            <a:r>
              <a:rPr lang="tr-TR" dirty="0" err="1" smtClean="0"/>
              <a:t>H.influenzae</a:t>
            </a:r>
            <a:r>
              <a:rPr lang="tr-TR" dirty="0" smtClean="0"/>
              <a:t> aşısı</a:t>
            </a:r>
          </a:p>
        </p:txBody>
      </p:sp>
    </p:spTree>
    <p:extLst>
      <p:ext uri="{BB962C8B-B14F-4D97-AF65-F5344CB8AC3E}">
        <p14:creationId xmlns:p14="http://schemas.microsoft.com/office/powerpoint/2010/main" val="249964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van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i="1" dirty="0" smtClean="0"/>
              <a:t>ÇOCUKLAR:</a:t>
            </a:r>
            <a:endParaRPr lang="tr-TR" i="1" dirty="0"/>
          </a:p>
        </p:txBody>
      </p:sp>
      <p:sp>
        <p:nvSpPr>
          <p:cNvPr id="8" name="İçerik Yer Tutucusu 7"/>
          <p:cNvSpPr>
            <a:spLocks noGrp="1"/>
          </p:cNvSpPr>
          <p:nvPr>
            <p:ph sz="half" idx="1"/>
          </p:nvPr>
        </p:nvSpPr>
        <p:spPr>
          <a:xfrm>
            <a:off x="720505" y="2109459"/>
            <a:ext cx="4539558" cy="4001630"/>
          </a:xfrm>
        </p:spPr>
        <p:txBody>
          <a:bodyPr/>
          <a:lstStyle/>
          <a:p>
            <a:r>
              <a:rPr lang="tr-TR" dirty="0" smtClean="0"/>
              <a:t>Yıl, yaklaşık 150 milyon çocuk </a:t>
            </a:r>
            <a:r>
              <a:rPr lang="tr-TR" dirty="0" err="1" smtClean="0"/>
              <a:t>pnömoni</a:t>
            </a:r>
            <a:r>
              <a:rPr lang="tr-TR" dirty="0" smtClean="0"/>
              <a:t> tanısı almakta,</a:t>
            </a:r>
          </a:p>
          <a:p>
            <a:r>
              <a:rPr lang="tr-TR" dirty="0"/>
              <a:t>WHO’nun 2009 yılı verilerine göre; dünyada her yıl 5 yaş altı 2 milyon çocuk </a:t>
            </a:r>
            <a:r>
              <a:rPr lang="tr-TR" dirty="0" err="1"/>
              <a:t>pnömoni</a:t>
            </a:r>
            <a:r>
              <a:rPr lang="tr-TR" dirty="0"/>
              <a:t> nedeniyle ölmektedir.</a:t>
            </a:r>
          </a:p>
        </p:txBody>
      </p:sp>
      <p:pic>
        <p:nvPicPr>
          <p:cNvPr id="10" name="İçerik Yer Tutucusu 9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4100" y="660903"/>
            <a:ext cx="6497038" cy="5993393"/>
          </a:xfrm>
        </p:spPr>
      </p:pic>
    </p:spTree>
    <p:extLst>
      <p:ext uri="{BB962C8B-B14F-4D97-AF65-F5344CB8AC3E}">
        <p14:creationId xmlns:p14="http://schemas.microsoft.com/office/powerpoint/2010/main" val="350819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5"/>
          <p:cNvSpPr>
            <a:spLocks noGrp="1"/>
          </p:cNvSpPr>
          <p:nvPr>
            <p:ph type="title"/>
          </p:nvPr>
        </p:nvSpPr>
        <p:spPr>
          <a:xfrm>
            <a:off x="838200" y="365125"/>
            <a:ext cx="2864667" cy="1325563"/>
          </a:xfrm>
        </p:spPr>
        <p:txBody>
          <a:bodyPr/>
          <a:lstStyle/>
          <a:p>
            <a:r>
              <a:rPr lang="tr-TR" i="1" dirty="0" smtClean="0"/>
              <a:t>İNSİDANS:</a:t>
            </a:r>
            <a:endParaRPr lang="tr-TR" i="1" dirty="0"/>
          </a:p>
        </p:txBody>
      </p:sp>
      <p:pic>
        <p:nvPicPr>
          <p:cNvPr id="8" name="İçerik Yer Tutucusu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3092" y="178322"/>
            <a:ext cx="6139173" cy="6679678"/>
          </a:xfrm>
        </p:spPr>
      </p:pic>
    </p:spTree>
    <p:extLst>
      <p:ext uri="{BB962C8B-B14F-4D97-AF65-F5344CB8AC3E}">
        <p14:creationId xmlns:p14="http://schemas.microsoft.com/office/powerpoint/2010/main" val="1178855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Nedenleri: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lvl="1"/>
            <a:r>
              <a:rPr lang="tr-TR" sz="3200" dirty="0" smtClean="0">
                <a:solidFill>
                  <a:srgbClr val="FF0000"/>
                </a:solidFill>
              </a:rPr>
              <a:t>V</a:t>
            </a:r>
            <a:r>
              <a:rPr lang="en-US" sz="3200" dirty="0" err="1" smtClean="0">
                <a:solidFill>
                  <a:srgbClr val="FF0000"/>
                </a:solidFill>
              </a:rPr>
              <a:t>irüs</a:t>
            </a:r>
            <a:r>
              <a:rPr lang="en-US" sz="3200" dirty="0" smtClean="0">
                <a:solidFill>
                  <a:srgbClr val="FF0000"/>
                </a:solidFill>
              </a:rPr>
              <a:t>, </a:t>
            </a:r>
            <a:r>
              <a:rPr lang="en-US" sz="3200" dirty="0" err="1" smtClean="0">
                <a:solidFill>
                  <a:srgbClr val="FF0000"/>
                </a:solidFill>
              </a:rPr>
              <a:t>bakteri</a:t>
            </a:r>
            <a:r>
              <a:rPr lang="en-US" sz="3200" dirty="0" smtClean="0">
                <a:solidFill>
                  <a:srgbClr val="FF0000"/>
                </a:solidFill>
              </a:rPr>
              <a:t>, </a:t>
            </a:r>
            <a:r>
              <a:rPr lang="en-US" sz="3200" dirty="0" err="1" smtClean="0">
                <a:solidFill>
                  <a:srgbClr val="FF0000"/>
                </a:solidFill>
              </a:rPr>
              <a:t>mantar</a:t>
            </a:r>
            <a:r>
              <a:rPr lang="tr-TR" sz="3200" dirty="0" smtClean="0">
                <a:solidFill>
                  <a:srgbClr val="FF0000"/>
                </a:solidFill>
              </a:rPr>
              <a:t>,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parazit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gibi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mikroorganizmalar</a:t>
            </a:r>
            <a:endParaRPr lang="tr-TR" sz="3200" dirty="0" smtClean="0">
              <a:solidFill>
                <a:srgbClr val="FF0000"/>
              </a:solidFill>
            </a:endParaRPr>
          </a:p>
          <a:p>
            <a:pPr lvl="1"/>
            <a:endParaRPr lang="tr-TR" sz="3200" dirty="0"/>
          </a:p>
          <a:p>
            <a:pPr marL="457200" lvl="1" indent="0">
              <a:buNone/>
            </a:pPr>
            <a:r>
              <a:rPr lang="en-US" sz="3200" dirty="0" smtClean="0"/>
              <a:t> </a:t>
            </a:r>
            <a:endParaRPr lang="tr-TR" sz="3200" dirty="0" smtClean="0"/>
          </a:p>
          <a:p>
            <a:pPr lvl="1"/>
            <a:r>
              <a:rPr lang="tr-TR" dirty="0" smtClean="0"/>
              <a:t>R</a:t>
            </a:r>
            <a:r>
              <a:rPr lang="en-US" dirty="0" err="1" smtClean="0"/>
              <a:t>adyasyon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fizik</a:t>
            </a:r>
            <a:r>
              <a:rPr lang="en-US" dirty="0" smtClean="0"/>
              <a:t> </a:t>
            </a:r>
            <a:r>
              <a:rPr lang="en-US" dirty="0" err="1" smtClean="0"/>
              <a:t>nedenler</a:t>
            </a:r>
            <a:r>
              <a:rPr lang="en-US" dirty="0" smtClean="0"/>
              <a:t> </a:t>
            </a:r>
            <a:endParaRPr lang="tr-TR" dirty="0" smtClean="0"/>
          </a:p>
          <a:p>
            <a:pPr lvl="1"/>
            <a:r>
              <a:rPr lang="tr-TR" dirty="0" smtClean="0"/>
              <a:t>G</a:t>
            </a:r>
            <a:r>
              <a:rPr lang="en-US" dirty="0" err="1" smtClean="0"/>
              <a:t>azyağı</a:t>
            </a:r>
            <a:r>
              <a:rPr lang="en-US" dirty="0" smtClean="0"/>
              <a:t> </a:t>
            </a:r>
            <a:r>
              <a:rPr lang="en-US" dirty="0" err="1" smtClean="0"/>
              <a:t>alımı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kimyasal</a:t>
            </a:r>
            <a:r>
              <a:rPr lang="en-US" dirty="0" smtClean="0"/>
              <a:t> </a:t>
            </a:r>
            <a:r>
              <a:rPr lang="en-US" dirty="0" err="1" smtClean="0"/>
              <a:t>nedenler</a:t>
            </a:r>
            <a:endParaRPr lang="tr-TR" dirty="0" smtClean="0"/>
          </a:p>
          <a:p>
            <a:pPr lvl="1"/>
            <a:r>
              <a:rPr lang="tr-TR" dirty="0" smtClean="0"/>
              <a:t>K</a:t>
            </a:r>
            <a:r>
              <a:rPr lang="en-US" dirty="0" err="1" smtClean="0"/>
              <a:t>emoterapik</a:t>
            </a:r>
            <a:r>
              <a:rPr lang="en-US" dirty="0" smtClean="0"/>
              <a:t> </a:t>
            </a:r>
            <a:r>
              <a:rPr lang="en-US" dirty="0" err="1" smtClean="0"/>
              <a:t>ajanlar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ilaçlar</a:t>
            </a:r>
            <a:endParaRPr lang="tr-TR" dirty="0" smtClean="0"/>
          </a:p>
          <a:p>
            <a:pPr lvl="1"/>
            <a:r>
              <a:rPr lang="tr-TR" dirty="0" smtClean="0"/>
              <a:t>O</a:t>
            </a:r>
            <a:r>
              <a:rPr lang="en-US" dirty="0" err="1" smtClean="0"/>
              <a:t>rganik</a:t>
            </a:r>
            <a:r>
              <a:rPr lang="en-US" dirty="0" smtClean="0"/>
              <a:t> </a:t>
            </a:r>
            <a:r>
              <a:rPr lang="en-US" dirty="0" err="1" smtClean="0"/>
              <a:t>toz</a:t>
            </a:r>
            <a:r>
              <a:rPr lang="en-US" dirty="0" smtClean="0"/>
              <a:t> </a:t>
            </a:r>
            <a:r>
              <a:rPr lang="en-US" dirty="0" err="1" smtClean="0"/>
              <a:t>inhalasyonu</a:t>
            </a:r>
            <a:r>
              <a:rPr lang="en-US" dirty="0" smtClean="0"/>
              <a:t> </a:t>
            </a:r>
            <a:r>
              <a:rPr lang="en-US" dirty="0" err="1" smtClean="0"/>
              <a:t>sonrası</a:t>
            </a:r>
            <a:r>
              <a:rPr lang="tr-TR" dirty="0" smtClean="0"/>
              <a:t> </a:t>
            </a:r>
            <a:r>
              <a:rPr lang="en-US" dirty="0" err="1" smtClean="0"/>
              <a:t>aşırı</a:t>
            </a:r>
            <a:r>
              <a:rPr lang="en-US" dirty="0" smtClean="0"/>
              <a:t> </a:t>
            </a:r>
            <a:r>
              <a:rPr lang="en-US" dirty="0" err="1" smtClean="0"/>
              <a:t>duyarlılık</a:t>
            </a:r>
            <a:r>
              <a:rPr lang="en-US" dirty="0" smtClean="0"/>
              <a:t> </a:t>
            </a:r>
            <a:r>
              <a:rPr lang="en-US" dirty="0" err="1" smtClean="0"/>
              <a:t>reaksiyonları</a:t>
            </a:r>
            <a:r>
              <a:rPr lang="en-US" dirty="0" smtClean="0"/>
              <a:t> 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6718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TC103090434[[fn=Ağaç Türü]]</Template>
  <TotalTime>383</TotalTime>
  <Words>2666</Words>
  <Application>Microsoft Office PowerPoint</Application>
  <PresentationFormat>Widescreen</PresentationFormat>
  <Paragraphs>707</Paragraphs>
  <Slides>67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76" baseType="lpstr">
      <vt:lpstr>MS Mincho</vt:lpstr>
      <vt:lpstr>Arial</vt:lpstr>
      <vt:lpstr>Calibri</vt:lpstr>
      <vt:lpstr>Calibri Light</vt:lpstr>
      <vt:lpstr>Minion-Regular</vt:lpstr>
      <vt:lpstr>Monotype Sorts</vt:lpstr>
      <vt:lpstr>Tahoma</vt:lpstr>
      <vt:lpstr>Times New Roman</vt:lpstr>
      <vt:lpstr>Office Teması</vt:lpstr>
      <vt:lpstr>TOPLUM KÖKENLİ PNÖMONİLER</vt:lpstr>
      <vt:lpstr>Öğrenme hedefleri</vt:lpstr>
      <vt:lpstr>TANIM:</vt:lpstr>
      <vt:lpstr>WHO VERİLERİ</vt:lpstr>
      <vt:lpstr>PNÖMONİLER:</vt:lpstr>
      <vt:lpstr>ÖLÜM:</vt:lpstr>
      <vt:lpstr>ÇOCUKLAR:</vt:lpstr>
      <vt:lpstr>İNSİDANS:</vt:lpstr>
      <vt:lpstr>Nedenleri:</vt:lpstr>
      <vt:lpstr>SINIFLAMALAR:</vt:lpstr>
      <vt:lpstr>SINIFLAMALAR:</vt:lpstr>
      <vt:lpstr>SINIFLAMALAR:</vt:lpstr>
      <vt:lpstr>Toplumda Gelişmiş Pnömoni (TGP) Toplumdan Kazanılmış Pnömoni (TKP) Toplum Kökenli Pnömoni (TKP) </vt:lpstr>
      <vt:lpstr>Hastane Kaynaklı Pnömoni (HKP) Nazokomiyal Pnömoni (NKP)   </vt:lpstr>
      <vt:lpstr>Sağlık bakımı ile ilişkili pnömoni (SBİP)</vt:lpstr>
      <vt:lpstr>Ventilatörle İlişkili Pnömoni (VİP)</vt:lpstr>
      <vt:lpstr>Bağışıklığı Baskılanmış Kişilerde Gelişen Pnömoniler (BBKGP)</vt:lpstr>
      <vt:lpstr>TOPLUM KÖKENLİ PNÖMONİLER</vt:lpstr>
      <vt:lpstr>TANI nasıl konulur?</vt:lpstr>
      <vt:lpstr>ANAMNEZ: </vt:lpstr>
      <vt:lpstr>FİZİK MUAYENE:</vt:lpstr>
      <vt:lpstr>RADYOLOJİ:</vt:lpstr>
      <vt:lpstr>Tipik pnömoni:</vt:lpstr>
      <vt:lpstr>Atipik pnömoni:</vt:lpstr>
      <vt:lpstr>ETYOLOJİ:</vt:lpstr>
      <vt:lpstr>ETYOLOJİ:</vt:lpstr>
      <vt:lpstr>Belirli bakterilerle enfeksiyon riskini artıran faktörler: </vt:lpstr>
      <vt:lpstr>Belirli bakterilerle enfeksiyon riskini artıran faktörler: </vt:lpstr>
      <vt:lpstr>Belirli bakterilerle enfeksiyon riskini artıran faktörler: </vt:lpstr>
      <vt:lpstr>TANI YÖNTEMLERİ:</vt:lpstr>
      <vt:lpstr>LABARATUAR TANI:</vt:lpstr>
      <vt:lpstr>PowerPoint Presentation</vt:lpstr>
      <vt:lpstr>Konvansiyonel tanı yöntemlerinin dezavantajları:</vt:lpstr>
      <vt:lpstr>Rutin Laboratuvar İncelemeleri:</vt:lpstr>
      <vt:lpstr>PowerPoint Presentation</vt:lpstr>
      <vt:lpstr>Patogenez:</vt:lpstr>
      <vt:lpstr>Predispoze Durumlar:</vt:lpstr>
      <vt:lpstr>Patoloji:</vt:lpstr>
      <vt:lpstr>RADYOLOJİ:</vt:lpstr>
      <vt:lpstr>TEDAVİ:  Tedavi öncesi cevaplanması gereken sorular: </vt:lpstr>
      <vt:lpstr>Pnömoni Tedavisi:</vt:lpstr>
      <vt:lpstr>DOĞRU AMPİRİK TEDAVİ İÇİN HASTALAR GRUPLANDIRILIR</vt:lpstr>
      <vt:lpstr>             TEDAVİ İÇİN GRUPLANDIRMA</vt:lpstr>
      <vt:lpstr>Hastaneye yatış ölçütleri</vt:lpstr>
      <vt:lpstr>                          CURB 65</vt:lpstr>
      <vt:lpstr>                 CURB-65 Değerlendirilmesi</vt:lpstr>
      <vt:lpstr>PowerPoint Presentation</vt:lpstr>
      <vt:lpstr>                        PSI (Pneumonia Severity Index)</vt:lpstr>
      <vt:lpstr>                                        PSI</vt:lpstr>
      <vt:lpstr>Risk faktörleri:</vt:lpstr>
      <vt:lpstr>Ağırlaştırıcı faktörler:</vt:lpstr>
      <vt:lpstr>Grup 1A: Hastanaye yatış ölçütü ve Risk faktörü yok Ayaktan tedavi</vt:lpstr>
      <vt:lpstr>Grup 1: Ayaktan tedavi</vt:lpstr>
      <vt:lpstr>Grup 1B: Hastaneye yatış ölçütü yok Risk faktörü var Poliklinikte tedavi</vt:lpstr>
      <vt:lpstr>Grup 1 B:Poliklinikte tedavi</vt:lpstr>
      <vt:lpstr>Grup 2: Hastanaye yatış ölçütü var  Klinikte tedavi (yoğun bakım ölçütleri yok)</vt:lpstr>
      <vt:lpstr>YB birimine yatırılma ölçütleri:</vt:lpstr>
      <vt:lpstr>Grup 3a:YB birimine yatırılma ölçütleri var</vt:lpstr>
      <vt:lpstr>Grup 3b:YB birimine yatırılma ölçütleri var</vt:lpstr>
      <vt:lpstr>Oral mi / Parenteral mi?</vt:lpstr>
      <vt:lpstr>Oral tedaviye geçiş</vt:lpstr>
      <vt:lpstr>Tedavi süresi</vt:lpstr>
      <vt:lpstr>PowerPoint Presentation</vt:lpstr>
      <vt:lpstr>Tedaviye yanıt yok ise</vt:lpstr>
      <vt:lpstr>Antibiyotik dışı tedaviler ?</vt:lpstr>
      <vt:lpstr>Taburculuk kriterleri</vt:lpstr>
      <vt:lpstr>TKP’ den Korunma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TOPLUM KÖKENLİ PNÖMONİLER</dc:title>
  <dc:creator>yusuf aydemir</dc:creator>
  <cp:lastModifiedBy>yusuf aydemir</cp:lastModifiedBy>
  <cp:revision>41</cp:revision>
  <dcterms:created xsi:type="dcterms:W3CDTF">2014-01-20T19:04:03Z</dcterms:created>
  <dcterms:modified xsi:type="dcterms:W3CDTF">2016-09-06T14:30:44Z</dcterms:modified>
</cp:coreProperties>
</file>