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FDF1E9"/>
    <a:srgbClr val="E3C7E1"/>
    <a:srgbClr val="FEF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3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48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62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54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22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8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2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2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69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20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56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9B0B-D269-4DCC-94DF-09B1794D9859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BB8E-0254-4B65-981B-DD354B72F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30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2577" y="63374"/>
            <a:ext cx="2978591" cy="400110"/>
          </a:xfrm>
          <a:prstGeom prst="rect">
            <a:avLst/>
          </a:prstGeom>
          <a:solidFill>
            <a:srgbClr val="FEFEAC"/>
          </a:solidFill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TÜBERKÜLOZ PATOGENEZİ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4961" y="434566"/>
            <a:ext cx="144855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Basille temas</a:t>
            </a:r>
            <a:endParaRPr lang="tr-TR" dirty="0"/>
          </a:p>
        </p:txBody>
      </p:sp>
      <p:sp>
        <p:nvSpPr>
          <p:cNvPr id="7" name="Bent-Up Arrow 6"/>
          <p:cNvSpPr/>
          <p:nvPr/>
        </p:nvSpPr>
        <p:spPr>
          <a:xfrm flipV="1">
            <a:off x="6219732" y="570368"/>
            <a:ext cx="4128379" cy="33497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Bent-Up Arrow 7"/>
          <p:cNvSpPr/>
          <p:nvPr/>
        </p:nvSpPr>
        <p:spPr>
          <a:xfrm rot="10800000">
            <a:off x="2199992" y="559804"/>
            <a:ext cx="2470088" cy="3455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8338242" y="959666"/>
            <a:ext cx="374813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%70</a:t>
            </a:r>
          </a:p>
          <a:p>
            <a:pPr algn="ctr"/>
            <a:r>
              <a:rPr lang="tr-TR" sz="1400" dirty="0" smtClean="0"/>
              <a:t>Basil Alveolar makrofajlar tarafından öldürülür</a:t>
            </a:r>
            <a:endParaRPr lang="tr-TR" sz="1400" dirty="0"/>
          </a:p>
        </p:txBody>
      </p:sp>
      <p:sp>
        <p:nvSpPr>
          <p:cNvPr id="10" name="Down Arrow 9"/>
          <p:cNvSpPr/>
          <p:nvPr/>
        </p:nvSpPr>
        <p:spPr>
          <a:xfrm>
            <a:off x="10203254" y="1629625"/>
            <a:ext cx="181070" cy="199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9406551" y="1955548"/>
            <a:ext cx="177670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İNFEKSİYON YOK</a:t>
            </a:r>
          </a:p>
          <a:p>
            <a:pPr algn="ctr"/>
            <a:r>
              <a:rPr lang="tr-TR" b="1" dirty="0" smtClean="0"/>
              <a:t>%70</a:t>
            </a:r>
            <a:endParaRPr lang="tr-T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0781" y="950615"/>
            <a:ext cx="345842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ALVEOLAR makrofajlar içinde basiller çoğalır. 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2207536" y="1311244"/>
            <a:ext cx="173526" cy="209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108642" y="1557197"/>
            <a:ext cx="446335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/>
              <a:t>Basiller makrofajları parçalayarak alveolar boşluğa dökülür</a:t>
            </a:r>
            <a:endParaRPr lang="tr-TR" sz="1400" dirty="0"/>
          </a:p>
        </p:txBody>
      </p:sp>
      <p:sp>
        <p:nvSpPr>
          <p:cNvPr id="19" name="Down Arrow 18"/>
          <p:cNvSpPr/>
          <p:nvPr/>
        </p:nvSpPr>
        <p:spPr>
          <a:xfrm>
            <a:off x="2216589" y="1908774"/>
            <a:ext cx="155419" cy="218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63374" y="2163777"/>
            <a:ext cx="470780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Basiller yeni makrofajlarca fagosite edilir, basil yüklü makrofajlar lenf bezlerine ulaşır. </a:t>
            </a:r>
            <a:r>
              <a:rPr lang="tr-TR" sz="1400" b="1" dirty="0" smtClean="0"/>
              <a:t>LENFOHEMATOJEN YAYILIM</a:t>
            </a:r>
            <a:endParaRPr lang="tr-TR" sz="1400" b="1" dirty="0"/>
          </a:p>
        </p:txBody>
      </p:sp>
      <p:sp>
        <p:nvSpPr>
          <p:cNvPr id="22" name="Down Arrow 21"/>
          <p:cNvSpPr/>
          <p:nvPr/>
        </p:nvSpPr>
        <p:spPr>
          <a:xfrm>
            <a:off x="2178866" y="2731131"/>
            <a:ext cx="202195" cy="256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TextBox 22"/>
          <p:cNvSpPr txBox="1"/>
          <p:nvPr/>
        </p:nvSpPr>
        <p:spPr>
          <a:xfrm>
            <a:off x="1303700" y="3023857"/>
            <a:ext cx="194649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İNFEKSİYON VAR </a:t>
            </a:r>
          </a:p>
          <a:p>
            <a:pPr algn="ctr"/>
            <a:r>
              <a:rPr lang="tr-TR" b="1" dirty="0" smtClean="0"/>
              <a:t>%30</a:t>
            </a:r>
            <a:endParaRPr lang="tr-TR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3983525" y="959667"/>
            <a:ext cx="1004934" cy="2806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Evre I</a:t>
            </a:r>
          </a:p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İlk karşılaşma</a:t>
            </a:r>
            <a:endParaRPr lang="tr-TR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23987" y="2207536"/>
            <a:ext cx="1232780" cy="4360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Evre II</a:t>
            </a:r>
          </a:p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Erken </a:t>
            </a:r>
            <a:r>
              <a:rPr lang="tr-TR" sz="1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proliferasyon</a:t>
            </a:r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ve yayılım</a:t>
            </a:r>
            <a:endParaRPr lang="tr-TR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Bent-Up Arrow 25"/>
          <p:cNvSpPr/>
          <p:nvPr/>
        </p:nvSpPr>
        <p:spPr>
          <a:xfrm flipV="1">
            <a:off x="3286409" y="3321112"/>
            <a:ext cx="7161291" cy="33497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TextBox 26"/>
          <p:cNvSpPr txBox="1"/>
          <p:nvPr/>
        </p:nvSpPr>
        <p:spPr>
          <a:xfrm>
            <a:off x="9596673" y="3720975"/>
            <a:ext cx="156292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1400" dirty="0" err="1" smtClean="0"/>
              <a:t>İmmünite</a:t>
            </a:r>
            <a:r>
              <a:rPr lang="tr-TR" sz="1400" dirty="0" smtClean="0"/>
              <a:t> gelişmez</a:t>
            </a:r>
            <a:endParaRPr lang="tr-TR" sz="1400" dirty="0"/>
          </a:p>
        </p:txBody>
      </p:sp>
      <p:sp>
        <p:nvSpPr>
          <p:cNvPr id="28" name="Down Arrow 27"/>
          <p:cNvSpPr/>
          <p:nvPr/>
        </p:nvSpPr>
        <p:spPr>
          <a:xfrm>
            <a:off x="10308877" y="4089150"/>
            <a:ext cx="155419" cy="218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TextBox 28"/>
          <p:cNvSpPr txBox="1"/>
          <p:nvPr/>
        </p:nvSpPr>
        <p:spPr>
          <a:xfrm>
            <a:off x="9415604" y="4327556"/>
            <a:ext cx="1973655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PRİMER TÜBERKÜLOZ</a:t>
            </a:r>
          </a:p>
          <a:p>
            <a:pPr algn="ctr"/>
            <a:r>
              <a:rPr lang="tr-TR" b="1" dirty="0" smtClean="0"/>
              <a:t>%5</a:t>
            </a:r>
          </a:p>
          <a:p>
            <a:pPr algn="ctr"/>
            <a:r>
              <a:rPr lang="tr-TR" sz="1200" b="1" dirty="0" smtClean="0"/>
              <a:t>(Çocuk tipi)</a:t>
            </a:r>
            <a:endParaRPr lang="tr-TR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1404348" y="4599161"/>
            <a:ext cx="787652" cy="461665"/>
          </a:xfrm>
          <a:prstGeom prst="rect">
            <a:avLst/>
          </a:prstGeom>
          <a:solidFill>
            <a:srgbClr val="FDF1E9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/>
              <a:t>Milier</a:t>
            </a:r>
            <a:r>
              <a:rPr lang="tr-TR" sz="1200" dirty="0" smtClean="0"/>
              <a:t> </a:t>
            </a:r>
            <a:r>
              <a:rPr lang="tr-TR" sz="1200" dirty="0" err="1" smtClean="0"/>
              <a:t>Tb</a:t>
            </a:r>
            <a:endParaRPr lang="tr-TR" sz="1200" dirty="0" smtClean="0"/>
          </a:p>
          <a:p>
            <a:r>
              <a:rPr lang="tr-TR" sz="1200" dirty="0" smtClean="0"/>
              <a:t>Plevra TB</a:t>
            </a:r>
            <a:endParaRPr lang="tr-TR" sz="1200" dirty="0"/>
          </a:p>
        </p:txBody>
      </p:sp>
      <p:sp>
        <p:nvSpPr>
          <p:cNvPr id="32" name="Right Arrow 31"/>
          <p:cNvSpPr/>
          <p:nvPr/>
        </p:nvSpPr>
        <p:spPr>
          <a:xfrm>
            <a:off x="11235350" y="4725907"/>
            <a:ext cx="162963" cy="1176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TextBox 32"/>
          <p:cNvSpPr txBox="1"/>
          <p:nvPr/>
        </p:nvSpPr>
        <p:spPr>
          <a:xfrm>
            <a:off x="72427" y="3746626"/>
            <a:ext cx="13658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1400" dirty="0" err="1" smtClean="0"/>
              <a:t>İmmünite</a:t>
            </a:r>
            <a:r>
              <a:rPr lang="tr-TR" sz="1400" dirty="0" smtClean="0"/>
              <a:t> gelişir</a:t>
            </a:r>
            <a:endParaRPr lang="tr-TR" sz="1400" dirty="0"/>
          </a:p>
        </p:txBody>
      </p:sp>
      <p:sp>
        <p:nvSpPr>
          <p:cNvPr id="34" name="Bent-Up Arrow 33"/>
          <p:cNvSpPr/>
          <p:nvPr/>
        </p:nvSpPr>
        <p:spPr>
          <a:xfrm rot="10800000">
            <a:off x="532645" y="3319602"/>
            <a:ext cx="707679" cy="3455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TextBox 35"/>
          <p:cNvSpPr txBox="1"/>
          <p:nvPr/>
        </p:nvSpPr>
        <p:spPr>
          <a:xfrm>
            <a:off x="72428" y="4173647"/>
            <a:ext cx="406585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1400" dirty="0" smtClean="0"/>
              <a:t>6-8 hafta sonra gecikmiş tip hücresel </a:t>
            </a:r>
            <a:r>
              <a:rPr lang="tr-TR" sz="1400" dirty="0" err="1" smtClean="0"/>
              <a:t>immünite</a:t>
            </a:r>
            <a:r>
              <a:rPr lang="tr-TR" sz="1400" dirty="0" smtClean="0"/>
              <a:t> gelişir</a:t>
            </a:r>
            <a:endParaRPr lang="tr-TR" sz="1400" dirty="0"/>
          </a:p>
        </p:txBody>
      </p:sp>
      <p:sp>
        <p:nvSpPr>
          <p:cNvPr id="37" name="Rounded Rectangle 36"/>
          <p:cNvSpPr/>
          <p:nvPr/>
        </p:nvSpPr>
        <p:spPr>
          <a:xfrm>
            <a:off x="4224950" y="4089148"/>
            <a:ext cx="1232780" cy="4360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Evre III</a:t>
            </a:r>
          </a:p>
          <a:p>
            <a:pPr algn="ctr"/>
            <a:r>
              <a:rPr lang="tr-TR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 tip aşırı duyarlılık</a:t>
            </a:r>
            <a:endParaRPr lang="tr-TR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Oval 37"/>
          <p:cNvSpPr/>
          <p:nvPr/>
        </p:nvSpPr>
        <p:spPr>
          <a:xfrm>
            <a:off x="235391" y="4562946"/>
            <a:ext cx="977774" cy="660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/>
              <a:t>Aktive olmamış </a:t>
            </a:r>
            <a:r>
              <a:rPr lang="tr-TR" sz="1000" dirty="0" err="1" smtClean="0"/>
              <a:t>makrofaj</a:t>
            </a:r>
            <a:endParaRPr lang="tr-TR" sz="1000" dirty="0"/>
          </a:p>
        </p:txBody>
      </p:sp>
      <p:sp>
        <p:nvSpPr>
          <p:cNvPr id="39" name="Oval 38"/>
          <p:cNvSpPr/>
          <p:nvPr/>
        </p:nvSpPr>
        <p:spPr>
          <a:xfrm>
            <a:off x="3130990" y="4525225"/>
            <a:ext cx="977774" cy="66090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/>
              <a:t>Aktive </a:t>
            </a:r>
            <a:r>
              <a:rPr lang="tr-TR" sz="1000" dirty="0" err="1" smtClean="0"/>
              <a:t>makrofaj</a:t>
            </a:r>
            <a:endParaRPr lang="tr-TR" sz="1000" dirty="0"/>
          </a:p>
        </p:txBody>
      </p:sp>
      <p:sp>
        <p:nvSpPr>
          <p:cNvPr id="40" name="Oval 39"/>
          <p:cNvSpPr/>
          <p:nvPr/>
        </p:nvSpPr>
        <p:spPr>
          <a:xfrm>
            <a:off x="914401" y="4689694"/>
            <a:ext cx="181069" cy="23539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Oval 40"/>
          <p:cNvSpPr/>
          <p:nvPr/>
        </p:nvSpPr>
        <p:spPr>
          <a:xfrm>
            <a:off x="3855267" y="4697241"/>
            <a:ext cx="181069" cy="235390"/>
          </a:xfrm>
          <a:prstGeom prst="ellipse">
            <a:avLst/>
          </a:prstGeom>
          <a:solidFill>
            <a:srgbClr val="FFA3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44032" y="4943192"/>
            <a:ext cx="117695" cy="1358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994372" y="4959790"/>
            <a:ext cx="117695" cy="1358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50068" y="4731944"/>
            <a:ext cx="117695" cy="1358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439501" y="4544840"/>
            <a:ext cx="1077363" cy="443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Th</a:t>
            </a:r>
            <a:endParaRPr lang="tr-TR" dirty="0"/>
          </a:p>
        </p:txBody>
      </p:sp>
      <p:cxnSp>
        <p:nvCxnSpPr>
          <p:cNvPr id="50" name="Curved Connector 49"/>
          <p:cNvCxnSpPr/>
          <p:nvPr/>
        </p:nvCxnSpPr>
        <p:spPr>
          <a:xfrm>
            <a:off x="2353901" y="4590107"/>
            <a:ext cx="461728" cy="3349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16864" y="455389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IL-1,6,9</a:t>
            </a:r>
            <a:endParaRPr lang="tr-TR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2489703" y="4925085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TNF-</a:t>
            </a:r>
            <a:r>
              <a:rPr lang="el-GR" sz="1200" dirty="0" smtClean="0"/>
              <a:t>α</a:t>
            </a:r>
            <a:endParaRPr lang="tr-TR" sz="1200" dirty="0"/>
          </a:p>
        </p:txBody>
      </p:sp>
      <p:sp>
        <p:nvSpPr>
          <p:cNvPr id="55" name="Right Arrow 54"/>
          <p:cNvSpPr/>
          <p:nvPr/>
        </p:nvSpPr>
        <p:spPr>
          <a:xfrm>
            <a:off x="1222218" y="5106155"/>
            <a:ext cx="1819747" cy="11769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8" name="Curved Connector 57"/>
          <p:cNvCxnSpPr/>
          <p:nvPr/>
        </p:nvCxnSpPr>
        <p:spPr>
          <a:xfrm>
            <a:off x="2234697" y="4805882"/>
            <a:ext cx="316871" cy="23539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3374" y="5377758"/>
            <a:ext cx="663619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Aktive makrofajlar basillerin etrafını sarar. </a:t>
            </a:r>
            <a:r>
              <a:rPr lang="tr-TR" sz="1200" dirty="0" err="1" smtClean="0"/>
              <a:t>Granülom</a:t>
            </a:r>
            <a:r>
              <a:rPr lang="tr-TR" sz="1200" dirty="0" smtClean="0"/>
              <a:t> oluşur. </a:t>
            </a:r>
            <a:r>
              <a:rPr lang="tr-TR" sz="1200" dirty="0" err="1"/>
              <a:t>G</a:t>
            </a:r>
            <a:r>
              <a:rPr lang="tr-TR" sz="1200" dirty="0" err="1" smtClean="0"/>
              <a:t>ranülomların</a:t>
            </a:r>
            <a:r>
              <a:rPr lang="tr-TR" sz="1200" dirty="0" smtClean="0"/>
              <a:t> etrafı </a:t>
            </a:r>
            <a:r>
              <a:rPr lang="tr-TR" sz="1200" dirty="0" err="1" smtClean="0"/>
              <a:t>fibröz</a:t>
            </a:r>
            <a:r>
              <a:rPr lang="tr-TR" sz="1200" dirty="0" smtClean="0"/>
              <a:t> doku ile çevrilir.</a:t>
            </a:r>
            <a:endParaRPr lang="tr-TR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91162" y="5976278"/>
            <a:ext cx="414594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KLİNİK BELİRTİSİZ ENFEKSİYON SONLANIR</a:t>
            </a:r>
          </a:p>
          <a:p>
            <a:pPr algn="ctr"/>
            <a:r>
              <a:rPr lang="tr-TR" b="1" dirty="0" smtClean="0"/>
              <a:t>%95</a:t>
            </a:r>
            <a:endParaRPr lang="tr-TR" b="1" dirty="0"/>
          </a:p>
        </p:txBody>
      </p:sp>
      <p:sp>
        <p:nvSpPr>
          <p:cNvPr id="62" name="Down Arrow 61"/>
          <p:cNvSpPr/>
          <p:nvPr/>
        </p:nvSpPr>
        <p:spPr>
          <a:xfrm>
            <a:off x="2222626" y="5717266"/>
            <a:ext cx="176544" cy="1946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Right Arrow 62"/>
          <p:cNvSpPr/>
          <p:nvPr/>
        </p:nvSpPr>
        <p:spPr>
          <a:xfrm>
            <a:off x="4389421" y="6165411"/>
            <a:ext cx="834429" cy="2067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Rounded Rectangle 63"/>
          <p:cNvSpPr/>
          <p:nvPr/>
        </p:nvSpPr>
        <p:spPr>
          <a:xfrm>
            <a:off x="5251010" y="5812325"/>
            <a:ext cx="1484767" cy="923453"/>
          </a:xfrm>
          <a:prstGeom prst="roundRect">
            <a:avLst/>
          </a:prstGeom>
          <a:solidFill>
            <a:srgbClr val="E3C7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İmmün sistem zayıflığı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65" name="Right Arrow 64"/>
          <p:cNvSpPr/>
          <p:nvPr/>
        </p:nvSpPr>
        <p:spPr>
          <a:xfrm>
            <a:off x="6778028" y="6154848"/>
            <a:ext cx="392318" cy="209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TextBox 65"/>
          <p:cNvSpPr txBox="1"/>
          <p:nvPr/>
        </p:nvSpPr>
        <p:spPr>
          <a:xfrm>
            <a:off x="7206558" y="5866647"/>
            <a:ext cx="3122521" cy="830997"/>
          </a:xfrm>
          <a:prstGeom prst="rect">
            <a:avLst/>
          </a:prstGeom>
          <a:solidFill>
            <a:srgbClr val="E3C7E1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REAKTİVASYON TÜBERKÜLOZU</a:t>
            </a:r>
          </a:p>
          <a:p>
            <a:pPr algn="ctr"/>
            <a:r>
              <a:rPr lang="tr-TR" b="1" dirty="0" smtClean="0"/>
              <a:t>%10</a:t>
            </a:r>
          </a:p>
          <a:p>
            <a:pPr algn="ctr"/>
            <a:r>
              <a:rPr lang="tr-TR" sz="1200" b="1" dirty="0" smtClean="0"/>
              <a:t>(erişkin tipi)</a:t>
            </a:r>
            <a:endParaRPr lang="tr-TR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096532" y="6509442"/>
            <a:ext cx="109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solidFill>
                  <a:srgbClr val="FFA3A3"/>
                </a:solidFill>
              </a:rPr>
              <a:t>Yusuf Aydemir </a:t>
            </a:r>
            <a:endParaRPr lang="tr-TR" sz="1200" dirty="0">
              <a:solidFill>
                <a:srgbClr val="FFA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0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6" grpId="0" animBg="1"/>
      <p:bldP spid="53" grpId="0"/>
      <p:bldP spid="54" grpId="0"/>
      <p:bldP spid="5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aydemir</dc:creator>
  <cp:lastModifiedBy>yusuf aydemir</cp:lastModifiedBy>
  <cp:revision>9</cp:revision>
  <dcterms:created xsi:type="dcterms:W3CDTF">2016-09-06T16:44:26Z</dcterms:created>
  <dcterms:modified xsi:type="dcterms:W3CDTF">2016-09-06T18:04:24Z</dcterms:modified>
</cp:coreProperties>
</file>