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8" r:id="rId6"/>
    <p:sldId id="274" r:id="rId7"/>
    <p:sldId id="263" r:id="rId8"/>
    <p:sldId id="265" r:id="rId9"/>
    <p:sldId id="266" r:id="rId10"/>
    <p:sldId id="267" r:id="rId11"/>
    <p:sldId id="268" r:id="rId12"/>
    <p:sldId id="269" r:id="rId13"/>
    <p:sldId id="270" r:id="rId14"/>
    <p:sldId id="271" r:id="rId15"/>
    <p:sldId id="272" r:id="rId16"/>
    <p:sldId id="275" r:id="rId17"/>
    <p:sldId id="273" r:id="rId18"/>
    <p:sldId id="276" r:id="rId19"/>
    <p:sldId id="277" r:id="rId20"/>
    <p:sldId id="278" r:id="rId21"/>
    <p:sldId id="280" r:id="rId22"/>
    <p:sldId id="279" r:id="rId23"/>
    <p:sldId id="281" r:id="rId24"/>
    <p:sldId id="283" r:id="rId25"/>
    <p:sldId id="282" r:id="rId26"/>
    <p:sldId id="284" r:id="rId27"/>
    <p:sldId id="285" r:id="rId28"/>
    <p:sldId id="293" r:id="rId29"/>
    <p:sldId id="286" r:id="rId30"/>
    <p:sldId id="297" r:id="rId31"/>
    <p:sldId id="287" r:id="rId32"/>
    <p:sldId id="288" r:id="rId33"/>
    <p:sldId id="289" r:id="rId34"/>
    <p:sldId id="290" r:id="rId35"/>
    <p:sldId id="291" r:id="rId36"/>
    <p:sldId id="292" r:id="rId37"/>
    <p:sldId id="294" r:id="rId38"/>
    <p:sldId id="301" r:id="rId39"/>
    <p:sldId id="295" r:id="rId40"/>
    <p:sldId id="296" r:id="rId41"/>
    <p:sldId id="300" r:id="rId42"/>
    <p:sldId id="298" r:id="rId43"/>
    <p:sldId id="299"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0502" autoAdjust="0"/>
  </p:normalViewPr>
  <p:slideViewPr>
    <p:cSldViewPr>
      <p:cViewPr varScale="1">
        <p:scale>
          <a:sx n="66" d="100"/>
          <a:sy n="66" d="100"/>
        </p:scale>
        <p:origin x="-15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18.9.2013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oldcopd.org/guidelines-global-strategy-for-diagnosis-management.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pps.who.int/gho/data/node.main.CODWORLD?lang=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goldcopd.org/guidelines-global-strategy-for-diagnosis-management.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İNHALASYON TEDAVİSİ VE ETKİN CİHAZ KULLANIMI </a:t>
            </a:r>
            <a:endParaRPr lang="tr-TR" b="1" dirty="0"/>
          </a:p>
        </p:txBody>
      </p:sp>
      <p:sp>
        <p:nvSpPr>
          <p:cNvPr id="3" name="2 Alt Başlık"/>
          <p:cNvSpPr>
            <a:spLocks noGrp="1"/>
          </p:cNvSpPr>
          <p:nvPr>
            <p:ph type="subTitle" idx="1"/>
          </p:nvPr>
        </p:nvSpPr>
        <p:spPr>
          <a:xfrm>
            <a:off x="2483768" y="5301208"/>
            <a:ext cx="6400800" cy="1152128"/>
          </a:xfrm>
        </p:spPr>
        <p:txBody>
          <a:bodyPr>
            <a:normAutofit/>
          </a:bodyPr>
          <a:lstStyle/>
          <a:p>
            <a:r>
              <a:rPr lang="tr-TR" dirty="0" smtClean="0"/>
              <a:t>Yrd. Doç Dr. Yusuf Aydemir</a:t>
            </a:r>
          </a:p>
          <a:p>
            <a:r>
              <a:rPr lang="tr-TR" sz="2400" dirty="0" smtClean="0"/>
              <a:t>Sakarya Ü. Tıp Fak.</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300 hastalık, gerçek yaşam, kesitsel çalışma</a:t>
            </a:r>
            <a:r>
              <a:rPr lang="tr-TR" baseline="30000" dirty="0" smtClean="0"/>
              <a:t>9</a:t>
            </a:r>
            <a:endParaRPr lang="tr-TR" baseline="30000" dirty="0"/>
          </a:p>
        </p:txBody>
      </p:sp>
      <p:pic>
        <p:nvPicPr>
          <p:cNvPr id="4" name="3 İçerik Yer Tutucusu"/>
          <p:cNvPicPr>
            <a:picLocks noGrp="1"/>
          </p:cNvPicPr>
          <p:nvPr>
            <p:ph idx="1"/>
          </p:nvPr>
        </p:nvPicPr>
        <p:blipFill>
          <a:blip r:embed="rId2" cstate="print"/>
          <a:srcRect/>
          <a:stretch>
            <a:fillRect/>
          </a:stretch>
        </p:blipFill>
        <p:spPr bwMode="auto">
          <a:xfrm>
            <a:off x="971600" y="1412776"/>
            <a:ext cx="7153985"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p:cNvPicPr>
            <a:picLocks noGrp="1"/>
          </p:cNvPicPr>
          <p:nvPr>
            <p:ph idx="1"/>
          </p:nvPr>
        </p:nvPicPr>
        <p:blipFill>
          <a:blip r:embed="rId2" cstate="print"/>
          <a:srcRect/>
          <a:stretch>
            <a:fillRect/>
          </a:stretch>
        </p:blipFill>
        <p:spPr bwMode="auto">
          <a:xfrm>
            <a:off x="611560" y="332656"/>
            <a:ext cx="7848872"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p:cNvPicPr>
            <a:picLocks noGrp="1"/>
          </p:cNvPicPr>
          <p:nvPr>
            <p:ph idx="1"/>
          </p:nvPr>
        </p:nvPicPr>
        <p:blipFill>
          <a:blip r:embed="rId2" cstate="print"/>
          <a:srcRect/>
          <a:stretch>
            <a:fillRect/>
          </a:stretch>
        </p:blipFill>
        <p:spPr bwMode="auto">
          <a:xfrm>
            <a:off x="395536" y="332656"/>
            <a:ext cx="8352928"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p:cNvPicPr>
            <a:picLocks noGrp="1"/>
          </p:cNvPicPr>
          <p:nvPr>
            <p:ph idx="1"/>
          </p:nvPr>
        </p:nvPicPr>
        <p:blipFill>
          <a:blip r:embed="rId2" cstate="print"/>
          <a:srcRect/>
          <a:stretch>
            <a:fillRect/>
          </a:stretch>
        </p:blipFill>
        <p:spPr bwMode="auto">
          <a:xfrm>
            <a:off x="323528" y="476672"/>
            <a:ext cx="8496944"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p:cNvPicPr>
            <a:picLocks noGrp="1"/>
          </p:cNvPicPr>
          <p:nvPr>
            <p:ph idx="1"/>
          </p:nvPr>
        </p:nvPicPr>
        <p:blipFill>
          <a:blip r:embed="rId2" cstate="print"/>
          <a:srcRect/>
          <a:stretch>
            <a:fillRect/>
          </a:stretch>
        </p:blipFill>
        <p:spPr bwMode="auto">
          <a:xfrm>
            <a:off x="467544" y="332656"/>
            <a:ext cx="7848871"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p:cNvPicPr>
            <a:picLocks noGrp="1"/>
          </p:cNvPicPr>
          <p:nvPr>
            <p:ph idx="1"/>
          </p:nvPr>
        </p:nvPicPr>
        <p:blipFill>
          <a:blip r:embed="rId2" cstate="print"/>
          <a:srcRect/>
          <a:stretch>
            <a:fillRect/>
          </a:stretch>
        </p:blipFill>
        <p:spPr bwMode="auto">
          <a:xfrm>
            <a:off x="467544" y="476672"/>
            <a:ext cx="820891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Cihazları doğru kullanma üzerine eğitimin etkisi tartışılmazdır. Hatta </a:t>
            </a:r>
            <a:r>
              <a:rPr lang="tr-TR" dirty="0" err="1" smtClean="0"/>
              <a:t>Abadoğlu</a:t>
            </a:r>
            <a:r>
              <a:rPr lang="tr-TR" dirty="0" smtClean="0"/>
              <a:t> çalışmasında eğitim sonrası hastaların tamamı ilaçlarını doğru </a:t>
            </a:r>
            <a:r>
              <a:rPr lang="tr-TR" dirty="0" smtClean="0"/>
              <a:t>kullanmıştır</a:t>
            </a:r>
            <a:r>
              <a:rPr lang="tr-TR" baseline="30000" dirty="0" smtClean="0"/>
              <a:t>14</a:t>
            </a:r>
            <a:r>
              <a:rPr lang="tr-TR" dirty="0" smtClean="0"/>
              <a:t>. </a:t>
            </a:r>
            <a:r>
              <a:rPr lang="tr-TR" dirty="0" smtClean="0"/>
              <a:t>Tüm yaş gruplarında, öğrenim seviyelerinden bağımsız olarak ve tüm cihazlarda eğitimin etkisi </a:t>
            </a:r>
            <a:r>
              <a:rPr lang="tr-TR" dirty="0" smtClean="0"/>
              <a:t>ispatlanmıştır</a:t>
            </a:r>
            <a:r>
              <a:rPr lang="tr-TR" dirty="0" smtClean="0"/>
              <a:t>. </a:t>
            </a:r>
            <a:endParaRPr lang="tr-TR" dirty="0" smtClean="0"/>
          </a:p>
          <a:p>
            <a:pPr>
              <a:buNone/>
            </a:pPr>
            <a:endParaRPr lang="tr-TR" dirty="0" smtClean="0"/>
          </a:p>
          <a:p>
            <a:pPr lvl="0">
              <a:buNone/>
            </a:pPr>
            <a:r>
              <a:rPr lang="tr-TR" sz="1000" dirty="0" smtClean="0"/>
              <a:t>	14-</a:t>
            </a:r>
            <a:r>
              <a:rPr lang="tr-TR" sz="1000" dirty="0" err="1" smtClean="0"/>
              <a:t>Abadoğlu</a:t>
            </a:r>
            <a:r>
              <a:rPr lang="tr-TR" sz="1000" dirty="0" smtClean="0"/>
              <a:t> </a:t>
            </a:r>
            <a:r>
              <a:rPr lang="tr-TR" sz="1000" dirty="0" smtClean="0"/>
              <a:t>Ö, </a:t>
            </a:r>
            <a:r>
              <a:rPr lang="tr-TR" sz="1000" dirty="0" err="1" smtClean="0"/>
              <a:t>Yalazkısa</a:t>
            </a:r>
            <a:r>
              <a:rPr lang="tr-TR" sz="1000" dirty="0" smtClean="0"/>
              <a:t> S, Ülger G, </a:t>
            </a:r>
            <a:r>
              <a:rPr lang="tr-TR" sz="1000" dirty="0" err="1" smtClean="0"/>
              <a:t>Paşaoğlu</a:t>
            </a:r>
            <a:r>
              <a:rPr lang="tr-TR" sz="1000" dirty="0" smtClean="0"/>
              <a:t> G, </a:t>
            </a:r>
            <a:r>
              <a:rPr lang="tr-TR" sz="1000" dirty="0" err="1" smtClean="0"/>
              <a:t>Mısırlıgil</a:t>
            </a:r>
            <a:r>
              <a:rPr lang="tr-TR" sz="1000" dirty="0" smtClean="0"/>
              <a:t> Z. Doğru </a:t>
            </a:r>
            <a:r>
              <a:rPr lang="tr-TR" sz="1000" dirty="0" err="1" smtClean="0"/>
              <a:t>inhaler</a:t>
            </a:r>
            <a:r>
              <a:rPr lang="tr-TR" sz="1000" dirty="0" smtClean="0"/>
              <a:t> kullanmada deneyimli bir hemşire tarafından verilen eğitimin rolü. T </a:t>
            </a:r>
            <a:r>
              <a:rPr lang="tr-TR" sz="1000" dirty="0" err="1" smtClean="0"/>
              <a:t>Klin</a:t>
            </a:r>
            <a:r>
              <a:rPr lang="tr-TR" sz="1000" dirty="0" smtClean="0"/>
              <a:t> </a:t>
            </a:r>
            <a:r>
              <a:rPr lang="tr-TR" sz="1000" dirty="0" err="1" smtClean="0"/>
              <a:t>Allerji</a:t>
            </a:r>
            <a:r>
              <a:rPr lang="tr-TR" sz="1000" dirty="0" smtClean="0"/>
              <a:t>-Astım 2003, 5:11-15</a:t>
            </a:r>
          </a:p>
          <a:p>
            <a:pPr>
              <a:buNone/>
            </a:pPr>
            <a:endParaRPr lang="tr-TR"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8640960" cy="6381328"/>
          </a:xfrm>
        </p:spPr>
        <p:txBody>
          <a:bodyPr>
            <a:normAutofit fontScale="92500"/>
          </a:bodyPr>
          <a:lstStyle/>
          <a:p>
            <a:r>
              <a:rPr lang="tr-TR" dirty="0" err="1" smtClean="0"/>
              <a:t>İnhaler</a:t>
            </a:r>
            <a:r>
              <a:rPr lang="tr-TR" dirty="0" smtClean="0"/>
              <a:t> cihaz kullanım tekniği hastalara mutlaka öğretilmelidir. </a:t>
            </a:r>
            <a:endParaRPr lang="tr-TR" dirty="0" smtClean="0"/>
          </a:p>
          <a:p>
            <a:r>
              <a:rPr lang="tr-TR" dirty="0" smtClean="0"/>
              <a:t>Prospektüs </a:t>
            </a:r>
            <a:r>
              <a:rPr lang="tr-TR" dirty="0" smtClean="0"/>
              <a:t>veya broşür ile öğrenen hastaların doğru şekilde kullanabilme oranları çok </a:t>
            </a:r>
            <a:r>
              <a:rPr lang="tr-TR" dirty="0" smtClean="0"/>
              <a:t>düşüktür.</a:t>
            </a:r>
            <a:r>
              <a:rPr lang="tr-TR" baseline="30000" dirty="0" smtClean="0"/>
              <a:t>10</a:t>
            </a:r>
          </a:p>
          <a:p>
            <a:r>
              <a:rPr lang="tr-TR" dirty="0" smtClean="0"/>
              <a:t>Sağlık çalışanları arasında yapılan birçok çalışmada hemşire, aile hekimi, eczacı- eczacı kalfası ve </a:t>
            </a:r>
            <a:r>
              <a:rPr lang="tr-TR" dirty="0" err="1" smtClean="0"/>
              <a:t>intörnlerin</a:t>
            </a:r>
            <a:r>
              <a:rPr lang="tr-TR" dirty="0" smtClean="0"/>
              <a:t> </a:t>
            </a:r>
            <a:r>
              <a:rPr lang="tr-TR" dirty="0" err="1" smtClean="0"/>
              <a:t>inhaler</a:t>
            </a:r>
            <a:r>
              <a:rPr lang="tr-TR" dirty="0" smtClean="0"/>
              <a:t> kullanma becerilerinin çok düşük olduğu, hatta bazı çalışmalarda hatalı kullanım oranlarının hastalardan daha yüksek olduğu </a:t>
            </a:r>
            <a:r>
              <a:rPr lang="tr-TR" dirty="0" smtClean="0"/>
              <a:t>gösterilmiştir.</a:t>
            </a:r>
            <a:r>
              <a:rPr lang="tr-TR" baseline="30000" dirty="0" smtClean="0"/>
              <a:t>11,12,13</a:t>
            </a:r>
          </a:p>
          <a:p>
            <a:pPr>
              <a:buNone/>
            </a:pPr>
            <a:r>
              <a:rPr lang="tr-TR" sz="1200" dirty="0" smtClean="0"/>
              <a:t>10-Mirici A,Meral M,Akgün M,Sağlam L,İnandı T.</a:t>
            </a:r>
            <a:r>
              <a:rPr lang="tr-TR" sz="1200" dirty="0" err="1" smtClean="0"/>
              <a:t>İnhalasyon</a:t>
            </a:r>
            <a:r>
              <a:rPr lang="tr-TR" sz="1200" dirty="0" smtClean="0"/>
              <a:t> tekniklerine hasta uyumunu etkileyen faktörler.Solunum Hastalıkları</a:t>
            </a:r>
            <a:r>
              <a:rPr lang="tr-TR" sz="1200" dirty="0" smtClean="0"/>
              <a:t>. 2001; 12: </a:t>
            </a:r>
            <a:r>
              <a:rPr lang="tr-TR" sz="1200" dirty="0" smtClean="0"/>
              <a:t>13-21</a:t>
            </a:r>
          </a:p>
          <a:p>
            <a:pPr>
              <a:buNone/>
            </a:pPr>
            <a:r>
              <a:rPr lang="tr-TR" sz="1200" dirty="0" smtClean="0"/>
              <a:t>11-</a:t>
            </a:r>
            <a:r>
              <a:rPr lang="en-US" sz="1200" dirty="0" smtClean="0"/>
              <a:t>Plaza V, </a:t>
            </a:r>
            <a:r>
              <a:rPr lang="en-US" sz="1200" dirty="0" err="1" smtClean="0"/>
              <a:t>Sanchis</a:t>
            </a:r>
            <a:r>
              <a:rPr lang="en-US" sz="1200" dirty="0" smtClean="0"/>
              <a:t> J. Medical personnel and patient skill in the use of metered dose inhalers: a </a:t>
            </a:r>
            <a:r>
              <a:rPr lang="en-US" sz="1200" dirty="0" err="1" smtClean="0"/>
              <a:t>multicentric</a:t>
            </a:r>
            <a:r>
              <a:rPr lang="en-US" sz="1200" dirty="0" smtClean="0"/>
              <a:t> study. </a:t>
            </a:r>
            <a:r>
              <a:rPr lang="en-US" sz="1200" dirty="0" smtClean="0"/>
              <a:t>Respiration </a:t>
            </a:r>
            <a:r>
              <a:rPr lang="en-US" sz="1200" dirty="0" smtClean="0"/>
              <a:t>1998; 65: </a:t>
            </a:r>
            <a:r>
              <a:rPr lang="en-US" sz="1200" dirty="0" smtClean="0"/>
              <a:t>195-8</a:t>
            </a:r>
            <a:endParaRPr lang="tr-TR" sz="1200" dirty="0" smtClean="0"/>
          </a:p>
          <a:p>
            <a:pPr lvl="0">
              <a:buNone/>
            </a:pPr>
            <a:r>
              <a:rPr lang="tr-TR" sz="1200" dirty="0" smtClean="0"/>
              <a:t>12-</a:t>
            </a:r>
            <a:r>
              <a:rPr lang="tr-TR" sz="1100" dirty="0" err="1" smtClean="0"/>
              <a:t>Akkaya</a:t>
            </a:r>
            <a:r>
              <a:rPr lang="tr-TR" sz="1100" dirty="0" smtClean="0"/>
              <a:t> E, Yılmaz A, Baran A, Baran R, </a:t>
            </a:r>
            <a:r>
              <a:rPr lang="tr-TR" sz="1100" dirty="0" err="1" smtClean="0"/>
              <a:t>Sarıbaş</a:t>
            </a:r>
            <a:r>
              <a:rPr lang="tr-TR" sz="1100" dirty="0" smtClean="0"/>
              <a:t> E, Kılıç Z, </a:t>
            </a:r>
            <a:r>
              <a:rPr lang="tr-TR" sz="1100" dirty="0" err="1" smtClean="0"/>
              <a:t>Şadoğlu</a:t>
            </a:r>
            <a:r>
              <a:rPr lang="tr-TR" sz="1100" dirty="0" smtClean="0"/>
              <a:t> T. </a:t>
            </a:r>
            <a:r>
              <a:rPr lang="tr-TR" sz="1100" dirty="0" err="1" smtClean="0"/>
              <a:t>İnhalasyon</a:t>
            </a:r>
            <a:r>
              <a:rPr lang="tr-TR" sz="1100" dirty="0" smtClean="0"/>
              <a:t> cihazlarının kullanım tekniklerinin sağlık personeli ve hastalarda değerlendirilmesi, Solunum. 20; 235-242: (1996</a:t>
            </a:r>
            <a:r>
              <a:rPr lang="tr-TR" sz="1100" dirty="0" smtClean="0"/>
              <a:t>).</a:t>
            </a:r>
          </a:p>
          <a:p>
            <a:pPr lvl="0">
              <a:buNone/>
            </a:pPr>
            <a:r>
              <a:rPr lang="tr-TR" sz="1100" dirty="0" smtClean="0"/>
              <a:t>13-</a:t>
            </a:r>
            <a:r>
              <a:rPr lang="tr-TR" sz="1050" dirty="0" smtClean="0"/>
              <a:t>Unlu M, Şahin U, </a:t>
            </a:r>
            <a:r>
              <a:rPr lang="tr-TR" sz="1050" dirty="0" err="1" smtClean="0"/>
              <a:t>Öztürk</a:t>
            </a:r>
            <a:r>
              <a:rPr lang="tr-TR" sz="1050" dirty="0" smtClean="0"/>
              <a:t> </a:t>
            </a:r>
            <a:r>
              <a:rPr lang="tr-TR" sz="1050" dirty="0" err="1" smtClean="0"/>
              <a:t>M.Akkaya</a:t>
            </a:r>
            <a:r>
              <a:rPr lang="tr-TR" sz="1050" dirty="0" smtClean="0"/>
              <a:t> A.</a:t>
            </a:r>
            <a:r>
              <a:rPr lang="tr-TR" sz="1100" dirty="0" smtClean="0"/>
              <a:t>Sağlık </a:t>
            </a:r>
            <a:r>
              <a:rPr lang="tr-TR" sz="1100" dirty="0" smtClean="0"/>
              <a:t>Personeli ve Eczacıların </a:t>
            </a:r>
            <a:r>
              <a:rPr lang="tr-TR" sz="1100" dirty="0" err="1" smtClean="0"/>
              <a:t>İnhalasyon</a:t>
            </a:r>
            <a:r>
              <a:rPr lang="tr-TR" sz="1100" dirty="0" smtClean="0"/>
              <a:t> Aletlerinin Kullanımıyla İlgili Bilgilerinin </a:t>
            </a:r>
            <a:r>
              <a:rPr lang="tr-TR" sz="1100" dirty="0" smtClean="0"/>
              <a:t>Araştırılması.</a:t>
            </a:r>
            <a:r>
              <a:rPr lang="tr-TR" sz="1200" dirty="0" smtClean="0"/>
              <a:t>Solunum </a:t>
            </a:r>
            <a:r>
              <a:rPr lang="tr-TR" sz="1200" dirty="0" smtClean="0"/>
              <a:t>Hastalıkları 2001; 12: 8-12</a:t>
            </a:r>
            <a:endParaRPr lang="tr-TR"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192688"/>
          </a:xfrm>
        </p:spPr>
        <p:txBody>
          <a:bodyPr>
            <a:normAutofit lnSpcReduction="10000"/>
          </a:bodyPr>
          <a:lstStyle/>
          <a:p>
            <a:r>
              <a:rPr lang="tr-TR" dirty="0" smtClean="0"/>
              <a:t>Piyasada bulunan </a:t>
            </a:r>
            <a:r>
              <a:rPr lang="tr-TR" dirty="0" err="1" smtClean="0"/>
              <a:t>inhaler</a:t>
            </a:r>
            <a:r>
              <a:rPr lang="tr-TR" dirty="0" smtClean="0"/>
              <a:t> cihazlardaki çeşitlilik de göz önüne alındığında, bu cihazların doğru kullanımını hastalara tarif etmek, hekimlere fazladan iş ve zaman yükü getirmektedir</a:t>
            </a:r>
            <a:r>
              <a:rPr lang="tr-TR" dirty="0" smtClean="0"/>
              <a:t>.</a:t>
            </a:r>
          </a:p>
          <a:p>
            <a:pPr>
              <a:buNone/>
            </a:pPr>
            <a:endParaRPr lang="tr-TR" dirty="0" smtClean="0"/>
          </a:p>
          <a:p>
            <a:r>
              <a:rPr lang="tr-TR" dirty="0" smtClean="0"/>
              <a:t> </a:t>
            </a:r>
            <a:r>
              <a:rPr lang="tr-TR" dirty="0" smtClean="0"/>
              <a:t>Bu durumun sonucu olarak; hastalara yeterli veya hiç </a:t>
            </a:r>
            <a:r>
              <a:rPr lang="tr-TR" dirty="0" err="1" smtClean="0"/>
              <a:t>inhaler</a:t>
            </a:r>
            <a:r>
              <a:rPr lang="tr-TR" dirty="0" smtClean="0"/>
              <a:t> cihaz eğitimi verilmemesi, hastanın bilişsel veya fiziksel yetersizliği, hastaya uygun olan cihazın seçilmemesi, eğitim ve sosyokültürel seviye farklılıkları gibi nedenlerle </a:t>
            </a:r>
            <a:r>
              <a:rPr lang="tr-TR" dirty="0" err="1" smtClean="0"/>
              <a:t>inhaler</a:t>
            </a:r>
            <a:r>
              <a:rPr lang="tr-TR" dirty="0" smtClean="0"/>
              <a:t> tedaviye kötü uyum, cihazı kullanamama ya da yanlış kullanma hastalar arasında çok yaygındır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08720"/>
            <a:ext cx="8229600" cy="5688632"/>
          </a:xfrm>
        </p:spPr>
        <p:txBody>
          <a:bodyPr/>
          <a:lstStyle/>
          <a:p>
            <a:r>
              <a:rPr lang="tr-TR" dirty="0" err="1" smtClean="0"/>
              <a:t>İnhaler</a:t>
            </a:r>
            <a:r>
              <a:rPr lang="tr-TR" dirty="0" smtClean="0"/>
              <a:t> cihazı tam ve doğru kullanamama; hastalığın kontrolünün sağlanamaması veya bozulması, daha fazla ilaç kullanımı, daha fazla yan etki, sık akut atak geçirme ve hastane yatışının fazla olması, ilaç israfı gibi sonuçlar doğurarak, hem tedaviye güveni sarsmakta hem de ülkelerin sağlık harcamalarına fazladan yük </a:t>
            </a:r>
            <a:r>
              <a:rPr lang="tr-TR" dirty="0" smtClean="0"/>
              <a:t>getirmektedir.</a:t>
            </a:r>
            <a:r>
              <a:rPr lang="tr-TR" baseline="30000" dirty="0" smtClean="0"/>
              <a:t>15,16</a:t>
            </a:r>
            <a:r>
              <a:rPr lang="tr-TR" dirty="0" smtClean="0"/>
              <a:t> </a:t>
            </a:r>
          </a:p>
          <a:p>
            <a:pPr>
              <a:buNone/>
            </a:pPr>
            <a:endParaRPr lang="tr-TR" dirty="0" smtClean="0"/>
          </a:p>
          <a:p>
            <a:pPr>
              <a:buNone/>
            </a:pPr>
            <a:endParaRPr lang="tr-TR" dirty="0" smtClean="0"/>
          </a:p>
          <a:p>
            <a:pPr>
              <a:buNone/>
            </a:pPr>
            <a:r>
              <a:rPr lang="tr-TR" sz="1000" dirty="0" smtClean="0"/>
              <a:t>15-</a:t>
            </a:r>
            <a:r>
              <a:rPr lang="tr-TR" sz="1000" dirty="0" err="1" smtClean="0"/>
              <a:t>Rau</a:t>
            </a:r>
            <a:r>
              <a:rPr lang="tr-TR" sz="1000" dirty="0" smtClean="0"/>
              <a:t> JL. </a:t>
            </a:r>
            <a:r>
              <a:rPr lang="tr-TR" sz="1000" dirty="0" err="1" smtClean="0"/>
              <a:t>Practical</a:t>
            </a:r>
            <a:r>
              <a:rPr lang="tr-TR" sz="1000" dirty="0" smtClean="0"/>
              <a:t> </a:t>
            </a:r>
            <a:r>
              <a:rPr lang="tr-TR" sz="1000" dirty="0" err="1" smtClean="0"/>
              <a:t>problems</a:t>
            </a:r>
            <a:r>
              <a:rPr lang="tr-TR" sz="1000" dirty="0" smtClean="0"/>
              <a:t> </a:t>
            </a:r>
            <a:r>
              <a:rPr lang="tr-TR" sz="1000" dirty="0" err="1" smtClean="0"/>
              <a:t>with</a:t>
            </a:r>
            <a:r>
              <a:rPr lang="tr-TR" sz="1000" dirty="0" smtClean="0"/>
              <a:t> </a:t>
            </a:r>
            <a:r>
              <a:rPr lang="tr-TR" sz="1000" dirty="0" err="1" smtClean="0"/>
              <a:t>aerosol</a:t>
            </a:r>
            <a:r>
              <a:rPr lang="tr-TR" sz="1000" dirty="0" smtClean="0"/>
              <a:t> </a:t>
            </a:r>
            <a:r>
              <a:rPr lang="tr-TR" sz="1000" dirty="0" err="1" smtClean="0"/>
              <a:t>therapy</a:t>
            </a:r>
            <a:r>
              <a:rPr lang="tr-TR" sz="1000" dirty="0" smtClean="0"/>
              <a:t> in COPD. </a:t>
            </a:r>
            <a:r>
              <a:rPr lang="tr-TR" sz="1000" dirty="0" err="1" smtClean="0"/>
              <a:t>Respir</a:t>
            </a:r>
            <a:r>
              <a:rPr lang="tr-TR" sz="1000" dirty="0" smtClean="0"/>
              <a:t> </a:t>
            </a:r>
            <a:r>
              <a:rPr lang="tr-TR" sz="1000" dirty="0" err="1" smtClean="0"/>
              <a:t>Care</a:t>
            </a:r>
            <a:r>
              <a:rPr lang="tr-TR" sz="1000" dirty="0" smtClean="0"/>
              <a:t>. 2006 </a:t>
            </a:r>
            <a:r>
              <a:rPr lang="tr-TR" sz="1000" dirty="0" err="1" smtClean="0"/>
              <a:t>Feb</a:t>
            </a:r>
            <a:r>
              <a:rPr lang="tr-TR" sz="1000" dirty="0" smtClean="0"/>
              <a:t>;51(2):</a:t>
            </a:r>
            <a:r>
              <a:rPr lang="tr-TR" sz="1000" dirty="0" smtClean="0"/>
              <a:t>158-72</a:t>
            </a:r>
          </a:p>
          <a:p>
            <a:pPr lvl="0">
              <a:buNone/>
            </a:pPr>
            <a:r>
              <a:rPr lang="tr-TR" sz="1000" dirty="0" smtClean="0"/>
              <a:t>16- </a:t>
            </a:r>
            <a:r>
              <a:rPr lang="tr-TR" sz="1000" dirty="0" err="1" smtClean="0"/>
              <a:t>King</a:t>
            </a:r>
            <a:r>
              <a:rPr lang="tr-TR" sz="1000" dirty="0" smtClean="0"/>
              <a:t> D, </a:t>
            </a:r>
            <a:r>
              <a:rPr lang="tr-TR" sz="1000" dirty="0" err="1" smtClean="0"/>
              <a:t>Earnshaw</a:t>
            </a:r>
            <a:r>
              <a:rPr lang="tr-TR" sz="1000" dirty="0" smtClean="0"/>
              <a:t> SM, </a:t>
            </a:r>
            <a:r>
              <a:rPr lang="tr-TR" sz="1000" dirty="0" err="1" smtClean="0"/>
              <a:t>Delaney</a:t>
            </a:r>
            <a:r>
              <a:rPr lang="tr-TR" sz="1000" dirty="0" smtClean="0"/>
              <a:t> JC. </a:t>
            </a:r>
            <a:r>
              <a:rPr lang="tr-TR" sz="1000" dirty="0" err="1" smtClean="0"/>
              <a:t>Pressurised</a:t>
            </a:r>
            <a:r>
              <a:rPr lang="tr-TR" sz="1000" dirty="0" smtClean="0"/>
              <a:t> </a:t>
            </a:r>
            <a:r>
              <a:rPr lang="tr-TR" sz="1000" dirty="0" err="1" smtClean="0"/>
              <a:t>aerosol</a:t>
            </a:r>
            <a:r>
              <a:rPr lang="tr-TR" sz="1000" dirty="0" smtClean="0"/>
              <a:t> </a:t>
            </a:r>
            <a:r>
              <a:rPr lang="tr-TR" sz="1000" dirty="0" err="1" smtClean="0"/>
              <a:t>inhalers</a:t>
            </a:r>
            <a:r>
              <a:rPr lang="tr-TR" sz="1000" dirty="0" smtClean="0"/>
              <a:t>: </a:t>
            </a:r>
            <a:r>
              <a:rPr lang="tr-TR" sz="1000" dirty="0" err="1" smtClean="0"/>
              <a:t>the</a:t>
            </a:r>
            <a:r>
              <a:rPr lang="tr-TR" sz="1000" dirty="0" smtClean="0"/>
              <a:t> </a:t>
            </a:r>
            <a:r>
              <a:rPr lang="tr-TR" sz="1000" dirty="0" err="1" smtClean="0"/>
              <a:t>cost</a:t>
            </a:r>
            <a:r>
              <a:rPr lang="tr-TR" sz="1000" dirty="0" smtClean="0"/>
              <a:t> of </a:t>
            </a:r>
            <a:r>
              <a:rPr lang="tr-TR" sz="1000" dirty="0" err="1" smtClean="0"/>
              <a:t>misuse</a:t>
            </a:r>
            <a:r>
              <a:rPr lang="tr-TR" sz="1000" dirty="0" smtClean="0"/>
              <a:t>.</a:t>
            </a:r>
            <a:r>
              <a:rPr lang="tr-TR" sz="1000" u="sng" dirty="0" smtClean="0"/>
              <a:t> </a:t>
            </a:r>
            <a:r>
              <a:rPr lang="tr-TR" sz="1000" dirty="0" err="1" smtClean="0"/>
              <a:t>Br</a:t>
            </a:r>
            <a:r>
              <a:rPr lang="tr-TR" sz="1000" dirty="0" smtClean="0"/>
              <a:t> J </a:t>
            </a:r>
            <a:r>
              <a:rPr lang="tr-TR" sz="1000" dirty="0" err="1" smtClean="0"/>
              <a:t>Clin</a:t>
            </a:r>
            <a:r>
              <a:rPr lang="tr-TR" sz="1000" dirty="0" smtClean="0"/>
              <a:t> </a:t>
            </a:r>
            <a:r>
              <a:rPr lang="tr-TR" sz="1000" dirty="0" err="1" smtClean="0"/>
              <a:t>Pract</a:t>
            </a:r>
            <a:r>
              <a:rPr lang="tr-TR" sz="1000" dirty="0" smtClean="0"/>
              <a:t>. 1991 </a:t>
            </a:r>
            <a:r>
              <a:rPr lang="tr-TR" sz="1000" dirty="0" err="1" smtClean="0"/>
              <a:t>Spring</a:t>
            </a:r>
            <a:r>
              <a:rPr lang="tr-TR" sz="1000" dirty="0" smtClean="0"/>
              <a:t>;45(1):48-9.</a:t>
            </a:r>
          </a:p>
          <a:p>
            <a:pPr>
              <a:buNone/>
            </a:pPr>
            <a:endParaRPr lang="tr-TR"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KOAH</a:t>
            </a:r>
            <a:endParaRPr lang="tr-TR" b="1" dirty="0"/>
          </a:p>
        </p:txBody>
      </p:sp>
      <p:sp>
        <p:nvSpPr>
          <p:cNvPr id="3" name="2 İçerik Yer Tutucusu"/>
          <p:cNvSpPr>
            <a:spLocks noGrp="1"/>
          </p:cNvSpPr>
          <p:nvPr>
            <p:ph idx="1"/>
          </p:nvPr>
        </p:nvSpPr>
        <p:spPr>
          <a:xfrm>
            <a:off x="457200" y="1600200"/>
            <a:ext cx="8229600" cy="4853136"/>
          </a:xfrm>
        </p:spPr>
        <p:txBody>
          <a:bodyPr>
            <a:normAutofit fontScale="92500" lnSpcReduction="20000"/>
          </a:bodyPr>
          <a:lstStyle/>
          <a:p>
            <a:r>
              <a:rPr lang="tr-TR" dirty="0" smtClean="0"/>
              <a:t>Ülkemizde </a:t>
            </a:r>
            <a:r>
              <a:rPr lang="tr-TR" dirty="0" smtClean="0"/>
              <a:t>ve tüm dünyada oldukça yaygın </a:t>
            </a:r>
            <a:r>
              <a:rPr lang="tr-TR" dirty="0" smtClean="0"/>
              <a:t>görülen</a:t>
            </a:r>
            <a:r>
              <a:rPr lang="tr-TR" baseline="30000" dirty="0" smtClean="0"/>
              <a:t>1</a:t>
            </a:r>
            <a:r>
              <a:rPr lang="tr-TR" dirty="0" smtClean="0"/>
              <a:t>, </a:t>
            </a:r>
          </a:p>
          <a:p>
            <a:r>
              <a:rPr lang="tr-TR" dirty="0" smtClean="0"/>
              <a:t>(BOLD</a:t>
            </a:r>
            <a:r>
              <a:rPr lang="tr-TR" baseline="30000" dirty="0" smtClean="0"/>
              <a:t>2</a:t>
            </a:r>
            <a:r>
              <a:rPr lang="tr-TR" dirty="0" smtClean="0"/>
              <a:t> çalışmasına göre 40 yaş üstü KOAH </a:t>
            </a:r>
            <a:r>
              <a:rPr lang="tr-TR" dirty="0" err="1" smtClean="0"/>
              <a:t>prevalansı</a:t>
            </a:r>
            <a:r>
              <a:rPr lang="tr-TR" dirty="0" smtClean="0"/>
              <a:t> %20)</a:t>
            </a:r>
          </a:p>
          <a:p>
            <a:r>
              <a:rPr lang="tr-TR" dirty="0" smtClean="0"/>
              <a:t>Önlenebilir </a:t>
            </a:r>
            <a:r>
              <a:rPr lang="tr-TR" dirty="0" smtClean="0"/>
              <a:t>ve tedavi edilebilir olmasına rağmen yüksek oranda </a:t>
            </a:r>
            <a:r>
              <a:rPr lang="tr-TR" dirty="0" err="1" smtClean="0"/>
              <a:t>mortalite</a:t>
            </a:r>
            <a:r>
              <a:rPr lang="tr-TR" dirty="0" smtClean="0"/>
              <a:t> ve </a:t>
            </a:r>
            <a:r>
              <a:rPr lang="tr-TR" dirty="0" err="1" smtClean="0"/>
              <a:t>morbiditeye</a:t>
            </a:r>
            <a:r>
              <a:rPr lang="tr-TR" dirty="0" smtClean="0"/>
              <a:t> </a:t>
            </a:r>
            <a:r>
              <a:rPr lang="tr-TR" dirty="0" smtClean="0"/>
              <a:t>sahip</a:t>
            </a:r>
          </a:p>
          <a:p>
            <a:r>
              <a:rPr lang="tr-TR" dirty="0" smtClean="0"/>
              <a:t>Ülkelerin </a:t>
            </a:r>
            <a:r>
              <a:rPr lang="tr-TR" dirty="0" smtClean="0"/>
              <a:t>sağlık harcamalarında ciddi bir yük ve önemli oranda işgücü kaybına sebep </a:t>
            </a:r>
            <a:r>
              <a:rPr lang="tr-TR" dirty="0" smtClean="0"/>
              <a:t>olan,</a:t>
            </a:r>
          </a:p>
          <a:p>
            <a:r>
              <a:rPr lang="tr-TR" dirty="0" smtClean="0"/>
              <a:t>Ciddi bir </a:t>
            </a:r>
            <a:r>
              <a:rPr lang="tr-TR" dirty="0" smtClean="0"/>
              <a:t>toplum sağlığı </a:t>
            </a:r>
            <a:r>
              <a:rPr lang="tr-TR" dirty="0" smtClean="0"/>
              <a:t>sorunudur.</a:t>
            </a:r>
            <a:r>
              <a:rPr lang="tr-TR" baseline="30000" dirty="0" smtClean="0"/>
              <a:t>1</a:t>
            </a:r>
          </a:p>
          <a:p>
            <a:pPr>
              <a:buNone/>
            </a:pPr>
            <a:endParaRPr lang="tr-TR" dirty="0" smtClean="0"/>
          </a:p>
          <a:p>
            <a:pPr>
              <a:buNone/>
            </a:pPr>
            <a:r>
              <a:rPr lang="tr-TR" sz="1200" dirty="0" smtClean="0"/>
              <a:t>	1-Global </a:t>
            </a:r>
            <a:r>
              <a:rPr lang="tr-TR" sz="1200" dirty="0" err="1" smtClean="0"/>
              <a:t>Strategy</a:t>
            </a:r>
            <a:r>
              <a:rPr lang="tr-TR" sz="1200" dirty="0" smtClean="0"/>
              <a:t> </a:t>
            </a:r>
            <a:r>
              <a:rPr lang="tr-TR" sz="1200" dirty="0" err="1" smtClean="0"/>
              <a:t>for</a:t>
            </a:r>
            <a:r>
              <a:rPr lang="tr-TR" sz="1200" dirty="0" smtClean="0"/>
              <a:t> </a:t>
            </a:r>
            <a:r>
              <a:rPr lang="tr-TR" sz="1200" dirty="0" err="1" smtClean="0"/>
              <a:t>the</a:t>
            </a:r>
            <a:r>
              <a:rPr lang="tr-TR" sz="1200" dirty="0" smtClean="0"/>
              <a:t> </a:t>
            </a:r>
            <a:r>
              <a:rPr lang="tr-TR" sz="1200" dirty="0" err="1" smtClean="0"/>
              <a:t>Diagnosis</a:t>
            </a:r>
            <a:r>
              <a:rPr lang="tr-TR" sz="1200" dirty="0" smtClean="0"/>
              <a:t>, </a:t>
            </a:r>
            <a:r>
              <a:rPr lang="tr-TR" sz="1200" dirty="0" err="1" smtClean="0"/>
              <a:t>Management</a:t>
            </a:r>
            <a:r>
              <a:rPr lang="tr-TR" sz="1200" dirty="0" smtClean="0"/>
              <a:t> </a:t>
            </a:r>
            <a:r>
              <a:rPr lang="tr-TR" sz="1200" dirty="0" err="1" smtClean="0"/>
              <a:t>and</a:t>
            </a:r>
            <a:r>
              <a:rPr lang="tr-TR" sz="1200" dirty="0" smtClean="0"/>
              <a:t> </a:t>
            </a:r>
            <a:r>
              <a:rPr lang="tr-TR" sz="1200" dirty="0" err="1" smtClean="0"/>
              <a:t>Prevention</a:t>
            </a:r>
            <a:r>
              <a:rPr lang="tr-TR" sz="1200" dirty="0" smtClean="0"/>
              <a:t> of COPD, Global </a:t>
            </a:r>
            <a:r>
              <a:rPr lang="tr-TR" sz="1200" dirty="0" err="1" smtClean="0"/>
              <a:t>Initiative</a:t>
            </a:r>
            <a:r>
              <a:rPr lang="tr-TR" sz="1200" dirty="0" smtClean="0"/>
              <a:t> </a:t>
            </a:r>
            <a:r>
              <a:rPr lang="tr-TR" sz="1200" dirty="0" err="1" smtClean="0"/>
              <a:t>for</a:t>
            </a:r>
            <a:r>
              <a:rPr lang="tr-TR" sz="1200" dirty="0" smtClean="0"/>
              <a:t> </a:t>
            </a:r>
            <a:r>
              <a:rPr lang="tr-TR" sz="1200" dirty="0" err="1" smtClean="0"/>
              <a:t>Chronic</a:t>
            </a:r>
            <a:r>
              <a:rPr lang="tr-TR" sz="1200" dirty="0" smtClean="0"/>
              <a:t> </a:t>
            </a:r>
            <a:r>
              <a:rPr lang="tr-TR" sz="1200" dirty="0" err="1" smtClean="0"/>
              <a:t>Obstructive</a:t>
            </a:r>
            <a:r>
              <a:rPr lang="tr-TR" sz="1200" dirty="0" smtClean="0"/>
              <a:t> </a:t>
            </a:r>
            <a:r>
              <a:rPr lang="tr-TR" sz="1200" dirty="0" err="1" smtClean="0"/>
              <a:t>Lung</a:t>
            </a:r>
            <a:r>
              <a:rPr lang="tr-TR" sz="1200" dirty="0" smtClean="0"/>
              <a:t> </a:t>
            </a:r>
            <a:r>
              <a:rPr lang="tr-TR" sz="1200" dirty="0" err="1" smtClean="0"/>
              <a:t>Disease</a:t>
            </a:r>
            <a:r>
              <a:rPr lang="tr-TR" sz="1200" dirty="0" smtClean="0"/>
              <a:t> (GOLD). ). </a:t>
            </a:r>
            <a:r>
              <a:rPr lang="tr-TR" sz="1200" u="sng" dirty="0" smtClean="0">
                <a:hlinkClick r:id="rId2"/>
              </a:rPr>
              <a:t>http://</a:t>
            </a:r>
            <a:r>
              <a:rPr lang="tr-TR" sz="1200" u="sng" dirty="0" smtClean="0">
                <a:hlinkClick r:id="rId2"/>
              </a:rPr>
              <a:t>www.</a:t>
            </a:r>
            <a:r>
              <a:rPr lang="tr-TR" sz="1200" u="sng" dirty="0" err="1" smtClean="0">
                <a:hlinkClick r:id="rId2"/>
              </a:rPr>
              <a:t>goldcopd</a:t>
            </a:r>
            <a:r>
              <a:rPr lang="tr-TR" sz="1200" u="sng" dirty="0" smtClean="0">
                <a:hlinkClick r:id="rId2"/>
              </a:rPr>
              <a:t>.org/</a:t>
            </a:r>
            <a:r>
              <a:rPr lang="tr-TR" sz="1200" u="sng" dirty="0" err="1" smtClean="0">
                <a:hlinkClick r:id="rId2"/>
              </a:rPr>
              <a:t>guidelines</a:t>
            </a:r>
            <a:r>
              <a:rPr lang="tr-TR" sz="1200" u="sng" dirty="0" smtClean="0">
                <a:hlinkClick r:id="rId2"/>
              </a:rPr>
              <a:t>-global-</a:t>
            </a:r>
            <a:r>
              <a:rPr lang="tr-TR" sz="1200" u="sng" dirty="0" err="1" smtClean="0">
                <a:hlinkClick r:id="rId2"/>
              </a:rPr>
              <a:t>strategy</a:t>
            </a:r>
            <a:r>
              <a:rPr lang="tr-TR" sz="1200" u="sng" dirty="0" smtClean="0">
                <a:hlinkClick r:id="rId2"/>
              </a:rPr>
              <a:t>-</a:t>
            </a:r>
            <a:r>
              <a:rPr lang="tr-TR" sz="1200" u="sng" dirty="0" err="1" smtClean="0">
                <a:hlinkClick r:id="rId2"/>
              </a:rPr>
              <a:t>for</a:t>
            </a:r>
            <a:r>
              <a:rPr lang="tr-TR" sz="1200" u="sng" dirty="0" smtClean="0">
                <a:hlinkClick r:id="rId2"/>
              </a:rPr>
              <a:t>-</a:t>
            </a:r>
            <a:r>
              <a:rPr lang="tr-TR" sz="1200" u="sng" dirty="0" err="1" smtClean="0">
                <a:hlinkClick r:id="rId2"/>
              </a:rPr>
              <a:t>diagnosis</a:t>
            </a:r>
            <a:r>
              <a:rPr lang="tr-TR" sz="1200" u="sng" dirty="0" smtClean="0">
                <a:hlinkClick r:id="rId2"/>
              </a:rPr>
              <a:t>-</a:t>
            </a:r>
            <a:r>
              <a:rPr lang="tr-TR" sz="1200" u="sng" dirty="0" err="1" smtClean="0">
                <a:hlinkClick r:id="rId2"/>
              </a:rPr>
              <a:t>management</a:t>
            </a:r>
            <a:r>
              <a:rPr lang="tr-TR" sz="1200" u="sng" dirty="0" smtClean="0">
                <a:hlinkClick r:id="rId2"/>
              </a:rPr>
              <a:t>.html</a:t>
            </a:r>
            <a:endParaRPr lang="tr-TR" sz="1200" u="sng" dirty="0" smtClean="0"/>
          </a:p>
          <a:p>
            <a:pPr>
              <a:buNone/>
            </a:pPr>
            <a:r>
              <a:rPr lang="tr-TR" sz="1200" dirty="0" smtClean="0"/>
              <a:t>	</a:t>
            </a:r>
            <a:r>
              <a:rPr lang="tr-TR" sz="1200" dirty="0" smtClean="0"/>
              <a:t>2- </a:t>
            </a:r>
            <a:r>
              <a:rPr lang="en-US" sz="1200" dirty="0" err="1" smtClean="0"/>
              <a:t>Buist</a:t>
            </a:r>
            <a:r>
              <a:rPr lang="en-US" sz="1200" dirty="0" smtClean="0"/>
              <a:t> </a:t>
            </a:r>
            <a:r>
              <a:rPr lang="en-US" sz="1200" dirty="0" smtClean="0"/>
              <a:t>AS, </a:t>
            </a:r>
            <a:r>
              <a:rPr lang="en-US" sz="1200" dirty="0" err="1" smtClean="0"/>
              <a:t>McBurnie</a:t>
            </a:r>
            <a:r>
              <a:rPr lang="en-US" sz="1200" dirty="0" smtClean="0"/>
              <a:t> MA, Vollmer WM, Gillespie S, Burney P, </a:t>
            </a:r>
            <a:r>
              <a:rPr lang="en-US" sz="1200" dirty="0" err="1" smtClean="0"/>
              <a:t>Mannino</a:t>
            </a:r>
            <a:r>
              <a:rPr lang="en-US" sz="1200" dirty="0" smtClean="0"/>
              <a:t> DM, et al. </a:t>
            </a:r>
            <a:r>
              <a:rPr lang="en-US" sz="1200" dirty="0" smtClean="0"/>
              <a:t>BOLD</a:t>
            </a:r>
            <a:r>
              <a:rPr lang="tr-TR" sz="1200" dirty="0" smtClean="0"/>
              <a:t> </a:t>
            </a:r>
            <a:r>
              <a:rPr lang="en-US" sz="1200" dirty="0" smtClean="0"/>
              <a:t>Collaborative </a:t>
            </a:r>
            <a:r>
              <a:rPr lang="en-US" sz="1200" dirty="0" smtClean="0"/>
              <a:t>Research Group. International variation in the prevalence of COPD (</a:t>
            </a:r>
            <a:r>
              <a:rPr lang="en-US" sz="1200" dirty="0" smtClean="0"/>
              <a:t>the</a:t>
            </a:r>
            <a:r>
              <a:rPr lang="tr-TR" sz="1200" dirty="0" smtClean="0"/>
              <a:t> </a:t>
            </a:r>
            <a:r>
              <a:rPr lang="en-US" sz="1200" dirty="0" smtClean="0"/>
              <a:t>BOLD </a:t>
            </a:r>
            <a:r>
              <a:rPr lang="en-US" sz="1200" dirty="0" smtClean="0"/>
              <a:t>Study): a population-based prevalence study. Lancet </a:t>
            </a:r>
            <a:r>
              <a:rPr lang="en-US" sz="1200" dirty="0" smtClean="0"/>
              <a:t>2007;370:741–50</a:t>
            </a:r>
            <a:endParaRPr lang="tr-TR"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764704"/>
            <a:ext cx="8229600" cy="5616624"/>
          </a:xfrm>
        </p:spPr>
        <p:txBody>
          <a:bodyPr>
            <a:normAutofit fontScale="85000" lnSpcReduction="10000"/>
          </a:bodyPr>
          <a:lstStyle/>
          <a:p>
            <a:r>
              <a:rPr lang="tr-TR" b="1" dirty="0" smtClean="0"/>
              <a:t>BU KONUDA AİLE HEKİMLERİMİZE BÜYÜK GÖREV DÜŞMEKTEDİR.</a:t>
            </a:r>
          </a:p>
          <a:p>
            <a:r>
              <a:rPr lang="tr-TR" dirty="0" smtClean="0"/>
              <a:t>Aile hekimlerinin, bölgelerindeki raporlu veya yeni hastaların </a:t>
            </a:r>
            <a:r>
              <a:rPr lang="tr-TR" dirty="0" err="1" smtClean="0"/>
              <a:t>inhaler</a:t>
            </a:r>
            <a:r>
              <a:rPr lang="tr-TR" dirty="0" smtClean="0"/>
              <a:t> cihazlarını yazarken, kullanımlarını sorgulamaları ve hatalarını düzeltmeleri,</a:t>
            </a:r>
          </a:p>
          <a:p>
            <a:r>
              <a:rPr lang="tr-TR" dirty="0" smtClean="0"/>
              <a:t>Hem ülkemizi milyarlarca liralık ilaç israfından kurtaracak,</a:t>
            </a:r>
          </a:p>
          <a:p>
            <a:r>
              <a:rPr lang="tr-TR" dirty="0" smtClean="0"/>
              <a:t>Hem de hastaların etkin tedavi kontrolü sağlanarak, atak sıklığı azaltılacak ve hastalığın </a:t>
            </a:r>
            <a:r>
              <a:rPr lang="tr-TR" dirty="0" err="1" smtClean="0"/>
              <a:t>progresyonu</a:t>
            </a:r>
            <a:r>
              <a:rPr lang="tr-TR" dirty="0" smtClean="0"/>
              <a:t> önlenebilecektir.</a:t>
            </a:r>
          </a:p>
          <a:p>
            <a:pPr>
              <a:buNone/>
            </a:pPr>
            <a:endParaRPr lang="tr-TR" dirty="0" smtClean="0"/>
          </a:p>
          <a:p>
            <a:pPr>
              <a:buNone/>
            </a:pPr>
            <a:r>
              <a:rPr lang="tr-TR" dirty="0" smtClean="0"/>
              <a:t>	</a:t>
            </a:r>
            <a:r>
              <a:rPr lang="tr-TR" sz="2800" i="1" dirty="0" smtClean="0"/>
              <a:t>Bu amaçla, sık kullandığımız </a:t>
            </a:r>
            <a:r>
              <a:rPr lang="tr-TR" sz="2800" i="1" dirty="0" err="1" smtClean="0"/>
              <a:t>inhaler</a:t>
            </a:r>
            <a:r>
              <a:rPr lang="tr-TR" sz="2800" i="1" dirty="0" smtClean="0"/>
              <a:t> cihazların kullanım tekniğini gözden geçireceğiz.</a:t>
            </a:r>
            <a:endParaRPr lang="tr-TR" sz="28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246C"/>
                </a:solidFill>
              </a:rPr>
              <a:t>İNHALER İLAÇLARIN KULLANIM </a:t>
            </a:r>
            <a:r>
              <a:rPr lang="tr-TR" b="1" dirty="0" smtClean="0">
                <a:solidFill>
                  <a:srgbClr val="00246C"/>
                </a:solidFill>
              </a:rPr>
              <a:t>TEKNİKLERİ</a:t>
            </a:r>
            <a:endParaRPr lang="tr-T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403648" y="1523328"/>
            <a:ext cx="6324439" cy="50740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İNHALER İLAÇ TİPLERİ</a:t>
            </a:r>
            <a:endParaRPr lang="tr-TR" b="1" dirty="0"/>
          </a:p>
        </p:txBody>
      </p:sp>
      <p:sp>
        <p:nvSpPr>
          <p:cNvPr id="3" name="2 İçerik Yer Tutucusu"/>
          <p:cNvSpPr>
            <a:spLocks noGrp="1"/>
          </p:cNvSpPr>
          <p:nvPr>
            <p:ph idx="1"/>
          </p:nvPr>
        </p:nvSpPr>
        <p:spPr/>
        <p:txBody>
          <a:bodyPr>
            <a:normAutofit/>
          </a:bodyPr>
          <a:lstStyle/>
          <a:p>
            <a:pPr>
              <a:buNone/>
            </a:pPr>
            <a:r>
              <a:rPr lang="tr-TR" dirty="0" smtClean="0"/>
              <a:t>3 ANA GRUPTAN OLUŞMAKTA:</a:t>
            </a:r>
          </a:p>
          <a:p>
            <a:pPr>
              <a:buNone/>
            </a:pPr>
            <a:endParaRPr lang="tr-TR" dirty="0" smtClean="0"/>
          </a:p>
          <a:p>
            <a:pPr>
              <a:buNone/>
            </a:pPr>
            <a:r>
              <a:rPr lang="tr-TR" dirty="0" smtClean="0"/>
              <a:t>1- ÖDİ: ÖLÇÜLÜ DOZ İNHALERLER</a:t>
            </a:r>
          </a:p>
          <a:p>
            <a:pPr>
              <a:buNone/>
            </a:pPr>
            <a:endParaRPr lang="tr-TR" dirty="0" smtClean="0"/>
          </a:p>
          <a:p>
            <a:pPr>
              <a:buNone/>
            </a:pPr>
            <a:r>
              <a:rPr lang="tr-TR" dirty="0" smtClean="0"/>
              <a:t>2- KTİ: KURU TOZ İNHALERLER</a:t>
            </a:r>
          </a:p>
          <a:p>
            <a:pPr>
              <a:buNone/>
            </a:pPr>
            <a:endParaRPr lang="tr-TR" dirty="0" smtClean="0"/>
          </a:p>
          <a:p>
            <a:pPr>
              <a:buNone/>
            </a:pPr>
            <a:r>
              <a:rPr lang="tr-TR" dirty="0" smtClean="0"/>
              <a:t>3- NEBULİZATÖR CİHAZI İLE KULLANILANLAR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ÖDİ: ÖLÇÜLÜ DOZ İNHALERLER</a:t>
            </a:r>
            <a:endParaRPr lang="tr-TR" b="1" dirty="0"/>
          </a:p>
        </p:txBody>
      </p:sp>
      <p:sp>
        <p:nvSpPr>
          <p:cNvPr id="3" name="2 İçerik Yer Tutucusu"/>
          <p:cNvSpPr>
            <a:spLocks noGrp="1"/>
          </p:cNvSpPr>
          <p:nvPr>
            <p:ph idx="1"/>
          </p:nvPr>
        </p:nvSpPr>
        <p:spPr>
          <a:xfrm>
            <a:off x="179512" y="1268760"/>
            <a:ext cx="8964488" cy="5589240"/>
          </a:xfrm>
        </p:spPr>
        <p:txBody>
          <a:bodyPr>
            <a:normAutofit fontScale="92500"/>
          </a:bodyPr>
          <a:lstStyle/>
          <a:p>
            <a:r>
              <a:rPr lang="tr-TR" dirty="0" smtClean="0"/>
              <a:t>B</a:t>
            </a:r>
            <a:r>
              <a:rPr lang="tr-TR" dirty="0" smtClean="0"/>
              <a:t>asınçlı </a:t>
            </a:r>
            <a:r>
              <a:rPr lang="tr-TR" dirty="0" smtClean="0"/>
              <a:t>tüp içerisinde sıvı halde etken madde içerirler, </a:t>
            </a:r>
            <a:endParaRPr lang="tr-TR" dirty="0" smtClean="0"/>
          </a:p>
          <a:p>
            <a:r>
              <a:rPr lang="tr-TR" dirty="0" smtClean="0"/>
              <a:t>Ü</a:t>
            </a:r>
            <a:r>
              <a:rPr lang="tr-TR" dirty="0" smtClean="0"/>
              <a:t>stten </a:t>
            </a:r>
            <a:r>
              <a:rPr lang="tr-TR" dirty="0" smtClean="0"/>
              <a:t>basmak </a:t>
            </a:r>
            <a:r>
              <a:rPr lang="tr-TR" dirty="0" smtClean="0"/>
              <a:t>suretiyle</a:t>
            </a:r>
          </a:p>
          <a:p>
            <a:pPr>
              <a:buNone/>
            </a:pPr>
            <a:r>
              <a:rPr lang="tr-TR" dirty="0" smtClean="0"/>
              <a:t> </a:t>
            </a:r>
            <a:r>
              <a:rPr lang="tr-TR" dirty="0" smtClean="0"/>
              <a:t>ağız kısmından gaz </a:t>
            </a:r>
            <a:r>
              <a:rPr lang="tr-TR" dirty="0" smtClean="0"/>
              <a:t>halde</a:t>
            </a:r>
          </a:p>
          <a:p>
            <a:pPr>
              <a:buNone/>
            </a:pPr>
            <a:r>
              <a:rPr lang="tr-TR" dirty="0" smtClean="0"/>
              <a:t> </a:t>
            </a:r>
            <a:r>
              <a:rPr lang="tr-TR" dirty="0" smtClean="0"/>
              <a:t>çıkan ilacın derin </a:t>
            </a:r>
            <a:r>
              <a:rPr lang="tr-TR" dirty="0" smtClean="0"/>
              <a:t>bir</a:t>
            </a:r>
          </a:p>
          <a:p>
            <a:pPr>
              <a:buNone/>
            </a:pPr>
            <a:r>
              <a:rPr lang="tr-TR" dirty="0" smtClean="0"/>
              <a:t> </a:t>
            </a:r>
            <a:r>
              <a:rPr lang="tr-TR" dirty="0" err="1" smtClean="0"/>
              <a:t>inhalasyonla</a:t>
            </a:r>
            <a:r>
              <a:rPr lang="tr-TR" dirty="0" smtClean="0"/>
              <a:t> bronş </a:t>
            </a:r>
            <a:endParaRPr lang="tr-TR" dirty="0" smtClean="0"/>
          </a:p>
          <a:p>
            <a:pPr>
              <a:buNone/>
            </a:pPr>
            <a:r>
              <a:rPr lang="tr-TR" dirty="0" smtClean="0"/>
              <a:t>mukozasına </a:t>
            </a:r>
            <a:r>
              <a:rPr lang="tr-TR" dirty="0" smtClean="0"/>
              <a:t>ulaştırılması </a:t>
            </a:r>
            <a:endParaRPr lang="tr-TR" dirty="0" smtClean="0"/>
          </a:p>
          <a:p>
            <a:pPr>
              <a:buNone/>
            </a:pPr>
            <a:r>
              <a:rPr lang="tr-TR" dirty="0" smtClean="0"/>
              <a:t>gerekir.</a:t>
            </a:r>
          </a:p>
          <a:p>
            <a:r>
              <a:rPr lang="tr-TR" dirty="0" smtClean="0"/>
              <a:t>AVANTAJI: ucuz olması.</a:t>
            </a:r>
          </a:p>
          <a:p>
            <a:r>
              <a:rPr lang="tr-TR" dirty="0" smtClean="0"/>
              <a:t>DEZAVANTAJI: Kullanımı zordur, hata oranları yüksektir, bazı hastalar eğitim verilse dahi beceremez</a:t>
            </a:r>
            <a:endParaRPr lang="tr-TR" dirty="0"/>
          </a:p>
        </p:txBody>
      </p:sp>
      <p:pic>
        <p:nvPicPr>
          <p:cNvPr id="2050" name="Picture 2" descr="Metered-Dose Inhaler"/>
          <p:cNvPicPr>
            <a:picLocks noChangeAspect="1" noChangeArrowheads="1"/>
          </p:cNvPicPr>
          <p:nvPr/>
        </p:nvPicPr>
        <p:blipFill>
          <a:blip r:embed="rId2" cstate="print"/>
          <a:srcRect/>
          <a:stretch>
            <a:fillRect/>
          </a:stretch>
        </p:blipFill>
        <p:spPr bwMode="auto">
          <a:xfrm>
            <a:off x="5115533" y="1844824"/>
            <a:ext cx="4028467" cy="37444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309320"/>
            <a:ext cx="8229600" cy="360040"/>
          </a:xfrm>
        </p:spPr>
        <p:txBody>
          <a:bodyPr>
            <a:normAutofit/>
          </a:bodyPr>
          <a:lstStyle/>
          <a:p>
            <a:r>
              <a:rPr lang="tr-TR" sz="1000" dirty="0" smtClean="0"/>
              <a:t>9- Aydemir Y. </a:t>
            </a:r>
            <a:r>
              <a:rPr lang="tr-TR" sz="1000" dirty="0" err="1" smtClean="0"/>
              <a:t>İnhaler</a:t>
            </a:r>
            <a:r>
              <a:rPr lang="tr-TR" sz="1000" dirty="0" smtClean="0"/>
              <a:t> Cihazların Hatalı Kullanımı-Etkili Faktörler ve Eğitimin Rolü. Solunum 2013; 15(1):32-38</a:t>
            </a:r>
            <a:endParaRPr lang="tr-TR" sz="1000" dirty="0">
              <a:latin typeface="+mn-lt"/>
            </a:endParaRPr>
          </a:p>
        </p:txBody>
      </p:sp>
      <p:sp>
        <p:nvSpPr>
          <p:cNvPr id="3" name="2 İçerik Yer Tutucusu"/>
          <p:cNvSpPr>
            <a:spLocks noGrp="1"/>
          </p:cNvSpPr>
          <p:nvPr>
            <p:ph idx="1"/>
          </p:nvPr>
        </p:nvSpPr>
        <p:spPr>
          <a:xfrm>
            <a:off x="611560" y="404664"/>
            <a:ext cx="8229600" cy="4525963"/>
          </a:xfrm>
        </p:spPr>
        <p:txBody>
          <a:bodyPr/>
          <a:lstStyle/>
          <a:p>
            <a:endParaRPr lang="tr-TR" dirty="0"/>
          </a:p>
        </p:txBody>
      </p:sp>
      <p:pic>
        <p:nvPicPr>
          <p:cNvPr id="38914" name="Grafik 1"/>
          <p:cNvPicPr>
            <a:picLocks noChangeArrowheads="1"/>
          </p:cNvPicPr>
          <p:nvPr/>
        </p:nvPicPr>
        <p:blipFill>
          <a:blip r:embed="rId2" cstate="print"/>
          <a:srcRect/>
          <a:stretch>
            <a:fillRect/>
          </a:stretch>
        </p:blipFill>
        <p:spPr bwMode="auto">
          <a:xfrm>
            <a:off x="0" y="0"/>
            <a:ext cx="9144000"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6309320"/>
            <a:ext cx="8136904" cy="332656"/>
          </a:xfrm>
        </p:spPr>
        <p:txBody>
          <a:bodyPr>
            <a:normAutofit/>
          </a:bodyPr>
          <a:lstStyle/>
          <a:p>
            <a:r>
              <a:rPr lang="tr-TR" sz="1000" dirty="0" smtClean="0">
                <a:latin typeface="+mn-lt"/>
              </a:rPr>
              <a:t>9- Aydemir Y. </a:t>
            </a:r>
            <a:r>
              <a:rPr lang="tr-TR" sz="1000" dirty="0" err="1" smtClean="0">
                <a:latin typeface="+mn-lt"/>
              </a:rPr>
              <a:t>İnhaler</a:t>
            </a:r>
            <a:r>
              <a:rPr lang="tr-TR" sz="1000" dirty="0" smtClean="0">
                <a:latin typeface="+mn-lt"/>
              </a:rPr>
              <a:t> Cihazların Hatalı Kullanımı-Etkili Faktörler ve Eğitimin Rolü. Solunum 2013; 15(1):32-38</a:t>
            </a:r>
            <a:endParaRPr lang="tr-TR" sz="1000" dirty="0">
              <a:latin typeface="+mn-lt"/>
            </a:endParaRPr>
          </a:p>
        </p:txBody>
      </p:sp>
      <p:sp>
        <p:nvSpPr>
          <p:cNvPr id="3" name="2 İçerik Yer Tutucusu"/>
          <p:cNvSpPr>
            <a:spLocks noGrp="1"/>
          </p:cNvSpPr>
          <p:nvPr>
            <p:ph idx="1"/>
          </p:nvPr>
        </p:nvSpPr>
        <p:spPr>
          <a:xfrm>
            <a:off x="179512" y="476672"/>
            <a:ext cx="8733656" cy="5904656"/>
          </a:xfrm>
        </p:spPr>
        <p:txBody>
          <a:bodyPr/>
          <a:lstStyle/>
          <a:p>
            <a:pPr>
              <a:buNone/>
            </a:pPr>
            <a:endParaRPr lang="tr-TR" b="1" dirty="0" smtClean="0"/>
          </a:p>
          <a:p>
            <a:pPr>
              <a:buNone/>
            </a:pPr>
            <a:endParaRPr lang="tr-TR" b="1"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25" name="Grafik 3"/>
          <p:cNvPicPr>
            <a:picLocks noChangeArrowheads="1"/>
          </p:cNvPicPr>
          <p:nvPr/>
        </p:nvPicPr>
        <p:blipFill>
          <a:blip r:embed="rId2" cstate="print"/>
          <a:srcRect/>
          <a:stretch>
            <a:fillRect/>
          </a:stretch>
        </p:blipFill>
        <p:spPr bwMode="auto">
          <a:xfrm>
            <a:off x="251520" y="476672"/>
            <a:ext cx="8676456" cy="59046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ÖDİ’ </a:t>
            </a:r>
            <a:r>
              <a:rPr lang="tr-TR" dirty="0" err="1" smtClean="0"/>
              <a:t>lerin</a:t>
            </a:r>
            <a:r>
              <a:rPr lang="tr-TR" dirty="0" smtClean="0"/>
              <a:t> hatalı kullanım sebepleri</a:t>
            </a:r>
            <a:br>
              <a:rPr lang="tr-TR" dirty="0" smtClean="0"/>
            </a:br>
            <a:endParaRPr lang="tr-TR" dirty="0"/>
          </a:p>
        </p:txBody>
      </p:sp>
      <p:sp>
        <p:nvSpPr>
          <p:cNvPr id="3" name="2 İçerik Yer Tutucusu"/>
          <p:cNvSpPr>
            <a:spLocks noGrp="1"/>
          </p:cNvSpPr>
          <p:nvPr>
            <p:ph idx="1"/>
          </p:nvPr>
        </p:nvSpPr>
        <p:spPr>
          <a:xfrm>
            <a:off x="467544" y="1340768"/>
            <a:ext cx="8229600" cy="4525963"/>
          </a:xfrm>
        </p:spPr>
        <p:txBody>
          <a:bodyPr/>
          <a:lstStyle/>
          <a:p>
            <a:r>
              <a:rPr lang="tr-TR" dirty="0" smtClean="0"/>
              <a:t>El- ağız koordinasyonu ve,</a:t>
            </a:r>
          </a:p>
          <a:p>
            <a:r>
              <a:rPr lang="tr-TR" dirty="0" smtClean="0"/>
              <a:t>Basma(Püskürtme)- </a:t>
            </a:r>
            <a:r>
              <a:rPr lang="tr-TR" dirty="0" err="1" smtClean="0"/>
              <a:t>İnhalasyon</a:t>
            </a:r>
            <a:r>
              <a:rPr lang="tr-TR" dirty="0" smtClean="0"/>
              <a:t> </a:t>
            </a:r>
            <a:r>
              <a:rPr lang="tr-TR" dirty="0" err="1" smtClean="0"/>
              <a:t>eşzamanlaması</a:t>
            </a:r>
            <a:r>
              <a:rPr lang="tr-TR" dirty="0" smtClean="0"/>
              <a:t> gerektirir.</a:t>
            </a:r>
            <a:endParaRPr lang="tr-TR" dirty="0"/>
          </a:p>
        </p:txBody>
      </p:sp>
      <p:pic>
        <p:nvPicPr>
          <p:cNvPr id="39938" name="Picture 2" descr="http://graphics8.nytimes.com/images/2008/05/13/science/asth_600.jpg"/>
          <p:cNvPicPr>
            <a:picLocks noChangeAspect="1" noChangeArrowheads="1"/>
          </p:cNvPicPr>
          <p:nvPr/>
        </p:nvPicPr>
        <p:blipFill>
          <a:blip r:embed="rId2" cstate="print"/>
          <a:srcRect/>
          <a:stretch>
            <a:fillRect/>
          </a:stretch>
        </p:blipFill>
        <p:spPr bwMode="auto">
          <a:xfrm>
            <a:off x="755576" y="3645024"/>
            <a:ext cx="7498463" cy="299938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143000"/>
          </a:xfrm>
        </p:spPr>
        <p:txBody>
          <a:bodyPr/>
          <a:lstStyle/>
          <a:p>
            <a:r>
              <a:rPr lang="tr-TR" b="1" dirty="0" smtClean="0"/>
              <a:t>ÖDİ KULLANIM BASAMAKLARI</a:t>
            </a:r>
            <a:endParaRPr lang="tr-TR" b="1" dirty="0"/>
          </a:p>
        </p:txBody>
      </p:sp>
      <p:pic>
        <p:nvPicPr>
          <p:cNvPr id="6" name="5 İçerik Yer Tutucusu" descr="Adsız.png"/>
          <p:cNvPicPr>
            <a:picLocks noGrp="1" noChangeAspect="1"/>
          </p:cNvPicPr>
          <p:nvPr>
            <p:ph idx="1"/>
          </p:nvPr>
        </p:nvPicPr>
        <p:blipFill>
          <a:blip r:embed="rId2" cstate="print"/>
          <a:stretch>
            <a:fillRect/>
          </a:stretch>
        </p:blipFill>
        <p:spPr>
          <a:xfrm>
            <a:off x="457200" y="2150361"/>
            <a:ext cx="8229600" cy="342564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600200"/>
            <a:ext cx="3096344" cy="4525963"/>
          </a:xfrm>
        </p:spPr>
        <p:txBody>
          <a:bodyPr/>
          <a:lstStyle/>
          <a:p>
            <a:pPr>
              <a:buNone/>
            </a:pPr>
            <a:r>
              <a:rPr lang="tr-TR" b="1" dirty="0" smtClean="0"/>
              <a:t>ÖDİ KULLANIM </a:t>
            </a:r>
            <a:endParaRPr lang="tr-TR" b="1" dirty="0" smtClean="0"/>
          </a:p>
          <a:p>
            <a:pPr>
              <a:buNone/>
            </a:pPr>
            <a:r>
              <a:rPr lang="tr-TR" b="1" dirty="0" smtClean="0"/>
              <a:t>BASAMAKLARI</a:t>
            </a:r>
            <a:endParaRPr lang="tr-TR" dirty="0"/>
          </a:p>
        </p:txBody>
      </p:sp>
      <p:pic>
        <p:nvPicPr>
          <p:cNvPr id="49154" name="Picture 2" descr="adem yılmaz"/>
          <p:cNvPicPr>
            <a:picLocks noChangeAspect="1" noChangeArrowheads="1"/>
          </p:cNvPicPr>
          <p:nvPr/>
        </p:nvPicPr>
        <p:blipFill>
          <a:blip r:embed="rId2" cstate="print"/>
          <a:srcRect/>
          <a:stretch>
            <a:fillRect/>
          </a:stretch>
        </p:blipFill>
        <p:spPr bwMode="auto">
          <a:xfrm>
            <a:off x="3995936" y="-15808"/>
            <a:ext cx="4032448" cy="687380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ÖDİ KULLANIM BASAMAKLARI</a:t>
            </a:r>
            <a:endParaRPr lang="tr-TR" dirty="0"/>
          </a:p>
        </p:txBody>
      </p:sp>
      <p:sp>
        <p:nvSpPr>
          <p:cNvPr id="3" name="2 İçerik Yer Tutucusu"/>
          <p:cNvSpPr>
            <a:spLocks noGrp="1"/>
          </p:cNvSpPr>
          <p:nvPr>
            <p:ph idx="1"/>
          </p:nvPr>
        </p:nvSpPr>
        <p:spPr/>
        <p:txBody>
          <a:bodyPr>
            <a:normAutofit fontScale="92500"/>
          </a:bodyPr>
          <a:lstStyle/>
          <a:p>
            <a:r>
              <a:rPr lang="tr-TR" dirty="0" smtClean="0"/>
              <a:t>Kapak </a:t>
            </a:r>
            <a:r>
              <a:rPr lang="tr-TR" dirty="0" smtClean="0"/>
              <a:t>çıkarılır ve cihaz sallanır.</a:t>
            </a:r>
          </a:p>
          <a:p>
            <a:r>
              <a:rPr lang="tr-TR" dirty="0" smtClean="0"/>
              <a:t>İlaç </a:t>
            </a:r>
            <a:r>
              <a:rPr lang="tr-TR" dirty="0" smtClean="0"/>
              <a:t>ağız ile aynı seviyede ve dik olarak tutulur.</a:t>
            </a:r>
          </a:p>
          <a:p>
            <a:r>
              <a:rPr lang="tr-TR" dirty="0" smtClean="0"/>
              <a:t>Derin </a:t>
            </a:r>
            <a:r>
              <a:rPr lang="tr-TR" dirty="0" smtClean="0"/>
              <a:t>nefes alınıp, ardından derin nefes verme ile </a:t>
            </a:r>
            <a:r>
              <a:rPr lang="tr-TR" dirty="0" smtClean="0"/>
              <a:t>akciğerlerdeki </a:t>
            </a:r>
            <a:r>
              <a:rPr lang="tr-TR" dirty="0" smtClean="0"/>
              <a:t>hava boşaltılır</a:t>
            </a:r>
            <a:r>
              <a:rPr lang="tr-TR" dirty="0" smtClean="0"/>
              <a:t>.</a:t>
            </a:r>
          </a:p>
          <a:p>
            <a:r>
              <a:rPr lang="tr-TR" dirty="0" smtClean="0"/>
              <a:t>Ağızlık kısmı dudaklar arasına alınıp, derin nefes alınırken, </a:t>
            </a:r>
            <a:r>
              <a:rPr lang="tr-TR" dirty="0" smtClean="0"/>
              <a:t>eş </a:t>
            </a:r>
            <a:r>
              <a:rPr lang="tr-TR" dirty="0" smtClean="0"/>
              <a:t>zamanlı olarak spreye basılır.</a:t>
            </a:r>
          </a:p>
          <a:p>
            <a:r>
              <a:rPr lang="tr-TR" dirty="0" smtClean="0"/>
              <a:t>Nefes </a:t>
            </a:r>
            <a:r>
              <a:rPr lang="tr-TR" dirty="0" smtClean="0"/>
              <a:t>10 saniye tutulur ve burundan verilir.</a:t>
            </a:r>
          </a:p>
          <a:p>
            <a:r>
              <a:rPr lang="tr-TR" dirty="0" smtClean="0"/>
              <a:t>İkinci </a:t>
            </a:r>
            <a:r>
              <a:rPr lang="tr-TR" dirty="0" smtClean="0"/>
              <a:t>kullanım için 1 dakika beklenir.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KOAH</a:t>
            </a:r>
            <a:endParaRPr lang="tr-TR" dirty="0"/>
          </a:p>
        </p:txBody>
      </p:sp>
      <p:sp>
        <p:nvSpPr>
          <p:cNvPr id="3" name="2 İçerik Yer Tutucusu"/>
          <p:cNvSpPr>
            <a:spLocks noGrp="1"/>
          </p:cNvSpPr>
          <p:nvPr>
            <p:ph idx="1"/>
          </p:nvPr>
        </p:nvSpPr>
        <p:spPr>
          <a:xfrm>
            <a:off x="251520" y="1600200"/>
            <a:ext cx="8712968" cy="5069160"/>
          </a:xfrm>
        </p:spPr>
        <p:txBody>
          <a:bodyPr/>
          <a:lstStyle/>
          <a:p>
            <a:r>
              <a:rPr lang="tr-TR" dirty="0" smtClean="0"/>
              <a:t>Dünya Sağlık Örgütü'nün 2011 yılı verilerine göre, dünyada en sık 4. ölüm nedeni </a:t>
            </a:r>
            <a:r>
              <a:rPr lang="tr-TR" dirty="0" err="1" smtClean="0"/>
              <a:t>KOAH'dır</a:t>
            </a:r>
            <a:r>
              <a:rPr lang="tr-TR" dirty="0" smtClean="0"/>
              <a:t>.</a:t>
            </a:r>
            <a:r>
              <a:rPr lang="tr-TR" baseline="30000" dirty="0" smtClean="0"/>
              <a:t>3</a:t>
            </a:r>
          </a:p>
          <a:p>
            <a:r>
              <a:rPr lang="tr-TR" dirty="0" smtClean="0"/>
              <a:t>Diğer önde gelen ölüm nedenleri olan </a:t>
            </a:r>
            <a:r>
              <a:rPr lang="tr-TR" dirty="0" err="1" smtClean="0"/>
              <a:t>kardiyovasküler</a:t>
            </a:r>
            <a:r>
              <a:rPr lang="tr-TR" dirty="0" smtClean="0"/>
              <a:t> ve </a:t>
            </a:r>
            <a:r>
              <a:rPr lang="tr-TR" dirty="0" err="1" smtClean="0"/>
              <a:t>serebrovasküler</a:t>
            </a:r>
            <a:r>
              <a:rPr lang="tr-TR" dirty="0" smtClean="0"/>
              <a:t>  nedenli ölüm hızlarında azalma gözlenirken, </a:t>
            </a:r>
            <a:r>
              <a:rPr lang="tr-TR" dirty="0" err="1" smtClean="0"/>
              <a:t>KOAH'ın</a:t>
            </a:r>
            <a:r>
              <a:rPr lang="tr-TR" dirty="0" smtClean="0"/>
              <a:t> </a:t>
            </a:r>
            <a:r>
              <a:rPr lang="tr-TR" dirty="0" err="1" smtClean="0"/>
              <a:t>mortalite</a:t>
            </a:r>
            <a:r>
              <a:rPr lang="tr-TR" dirty="0" smtClean="0"/>
              <a:t> hızında artış vardır ve 2020 yılında dünyada 3. ölüm nedeni olacağı </a:t>
            </a:r>
            <a:r>
              <a:rPr lang="tr-TR" dirty="0" smtClean="0"/>
              <a:t>öngörülmektedir.</a:t>
            </a:r>
            <a:r>
              <a:rPr lang="tr-TR" baseline="30000" dirty="0" smtClean="0"/>
              <a:t>4</a:t>
            </a:r>
          </a:p>
          <a:p>
            <a:pPr>
              <a:buNone/>
            </a:pPr>
            <a:endParaRPr lang="tr-TR" baseline="30000" dirty="0" smtClean="0"/>
          </a:p>
          <a:p>
            <a:pPr>
              <a:buNone/>
            </a:pPr>
            <a:r>
              <a:rPr lang="tr-TR" sz="1200" dirty="0" smtClean="0"/>
              <a:t>	</a:t>
            </a:r>
            <a:r>
              <a:rPr lang="tr-TR" sz="1000" dirty="0" smtClean="0"/>
              <a:t>3-</a:t>
            </a:r>
            <a:r>
              <a:rPr lang="tr-TR" sz="1000" dirty="0" err="1" smtClean="0"/>
              <a:t>World</a:t>
            </a:r>
            <a:r>
              <a:rPr lang="tr-TR" sz="1000" dirty="0" smtClean="0"/>
              <a:t> </a:t>
            </a:r>
            <a:r>
              <a:rPr lang="tr-TR" sz="1000" dirty="0" err="1" smtClean="0"/>
              <a:t>Healh</a:t>
            </a:r>
            <a:r>
              <a:rPr lang="tr-TR" sz="1000" dirty="0" smtClean="0"/>
              <a:t> </a:t>
            </a:r>
            <a:r>
              <a:rPr lang="tr-TR" sz="1000" dirty="0" err="1" smtClean="0"/>
              <a:t>Organization</a:t>
            </a:r>
            <a:r>
              <a:rPr lang="tr-TR" sz="1000" dirty="0" smtClean="0"/>
              <a:t>, </a:t>
            </a:r>
            <a:r>
              <a:rPr lang="tr-TR" sz="1000" u="sng" dirty="0" smtClean="0">
                <a:hlinkClick r:id="rId2"/>
              </a:rPr>
              <a:t>http://apps.who.int/gho/data/node.main.CODWORLD?lang=en</a:t>
            </a:r>
            <a:r>
              <a:rPr lang="tr-TR" sz="1000" dirty="0" smtClean="0"/>
              <a:t> </a:t>
            </a:r>
            <a:endParaRPr lang="tr-TR" sz="1000" dirty="0" smtClean="0"/>
          </a:p>
          <a:p>
            <a:pPr>
              <a:buNone/>
            </a:pPr>
            <a:r>
              <a:rPr lang="tr-TR" sz="1000" dirty="0" smtClean="0"/>
              <a:t>	</a:t>
            </a:r>
            <a:r>
              <a:rPr lang="tr-TR" sz="1000" dirty="0" smtClean="0"/>
              <a:t>4-</a:t>
            </a:r>
            <a:r>
              <a:rPr lang="tr-TR" sz="1000" dirty="0" smtClean="0"/>
              <a:t> </a:t>
            </a:r>
            <a:r>
              <a:rPr lang="tr-TR" sz="1000" dirty="0" err="1" smtClean="0"/>
              <a:t>Murray</a:t>
            </a:r>
            <a:r>
              <a:rPr lang="tr-TR" sz="1000" dirty="0" smtClean="0"/>
              <a:t> CJ, Lopez AD. </a:t>
            </a:r>
            <a:r>
              <a:rPr lang="tr-TR" sz="1000" dirty="0" err="1" smtClean="0"/>
              <a:t>Alternative</a:t>
            </a:r>
            <a:r>
              <a:rPr lang="tr-TR" sz="1000" dirty="0" smtClean="0"/>
              <a:t> </a:t>
            </a:r>
            <a:r>
              <a:rPr lang="tr-TR" sz="1000" dirty="0" err="1" smtClean="0"/>
              <a:t>projections</a:t>
            </a:r>
            <a:r>
              <a:rPr lang="tr-TR" sz="1000" dirty="0" smtClean="0"/>
              <a:t> of </a:t>
            </a:r>
            <a:r>
              <a:rPr lang="tr-TR" sz="1000" dirty="0" err="1" smtClean="0"/>
              <a:t>mortality</a:t>
            </a:r>
            <a:r>
              <a:rPr lang="tr-TR" sz="1000" dirty="0" smtClean="0"/>
              <a:t> </a:t>
            </a:r>
            <a:r>
              <a:rPr lang="tr-TR" sz="1000" dirty="0" err="1" smtClean="0"/>
              <a:t>and</a:t>
            </a:r>
            <a:r>
              <a:rPr lang="tr-TR" sz="1000" dirty="0" smtClean="0"/>
              <a:t> </a:t>
            </a:r>
            <a:r>
              <a:rPr lang="tr-TR" sz="1000" dirty="0" err="1" smtClean="0"/>
              <a:t>disability</a:t>
            </a:r>
            <a:r>
              <a:rPr lang="tr-TR" sz="1000" dirty="0" smtClean="0"/>
              <a:t> </a:t>
            </a:r>
            <a:r>
              <a:rPr lang="tr-TR" sz="1000" dirty="0" err="1" smtClean="0"/>
              <a:t>by</a:t>
            </a:r>
            <a:r>
              <a:rPr lang="tr-TR" sz="1000" dirty="0" smtClean="0"/>
              <a:t> </a:t>
            </a:r>
            <a:r>
              <a:rPr lang="tr-TR" sz="1000" dirty="0" err="1" smtClean="0"/>
              <a:t>cause</a:t>
            </a:r>
            <a:r>
              <a:rPr lang="tr-TR" sz="1000" dirty="0" smtClean="0"/>
              <a:t> 1990-2020: Global </a:t>
            </a:r>
            <a:r>
              <a:rPr lang="tr-TR" sz="1000" dirty="0" err="1" smtClean="0"/>
              <a:t>Burden</a:t>
            </a:r>
            <a:r>
              <a:rPr lang="tr-TR" sz="1000" dirty="0" smtClean="0"/>
              <a:t> of </a:t>
            </a:r>
            <a:r>
              <a:rPr lang="tr-TR" sz="1000" dirty="0" err="1" smtClean="0"/>
              <a:t>Disease</a:t>
            </a:r>
            <a:r>
              <a:rPr lang="tr-TR" sz="1000" dirty="0" smtClean="0"/>
              <a:t> </a:t>
            </a:r>
            <a:r>
              <a:rPr lang="tr-TR" sz="1000" dirty="0" err="1" smtClean="0"/>
              <a:t>Study</a:t>
            </a:r>
            <a:r>
              <a:rPr lang="tr-TR" sz="1000" dirty="0" smtClean="0"/>
              <a:t>. </a:t>
            </a:r>
            <a:r>
              <a:rPr lang="tr-TR" sz="1000" dirty="0" err="1" smtClean="0"/>
              <a:t>Lancet</a:t>
            </a:r>
            <a:r>
              <a:rPr lang="tr-TR" sz="1000" dirty="0" smtClean="0"/>
              <a:t>. 1997;349:1498-504.</a:t>
            </a:r>
            <a:endParaRPr lang="tr-TR" sz="1000" dirty="0" smtClean="0"/>
          </a:p>
          <a:p>
            <a:pPr>
              <a:buNone/>
            </a:pPr>
            <a:endParaRPr lang="tr-TR" sz="1200" dirty="0" smtClean="0"/>
          </a:p>
          <a:p>
            <a:endParaRPr lang="tr-TR" baseline="30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SPACER (VOLÜM GENİŞLETİCİ) İLE BİRLİKTE ÖDİ KULLANIMI</a:t>
            </a:r>
            <a:endParaRPr lang="tr-TR" b="1" dirty="0"/>
          </a:p>
        </p:txBody>
      </p:sp>
      <p:sp>
        <p:nvSpPr>
          <p:cNvPr id="3" name="2 İçerik Yer Tutucusu"/>
          <p:cNvSpPr>
            <a:spLocks noGrp="1"/>
          </p:cNvSpPr>
          <p:nvPr>
            <p:ph idx="1"/>
          </p:nvPr>
        </p:nvSpPr>
        <p:spPr>
          <a:xfrm>
            <a:off x="457200" y="1600200"/>
            <a:ext cx="4186808" cy="4997152"/>
          </a:xfrm>
        </p:spPr>
        <p:txBody>
          <a:bodyPr>
            <a:normAutofit lnSpcReduction="10000"/>
          </a:bodyPr>
          <a:lstStyle/>
          <a:p>
            <a:r>
              <a:rPr lang="tr-TR" dirty="0" err="1" smtClean="0"/>
              <a:t>Eşzamanlama</a:t>
            </a:r>
            <a:r>
              <a:rPr lang="tr-TR" dirty="0" smtClean="0"/>
              <a:t> sorununu ortadan kaldırır.</a:t>
            </a:r>
          </a:p>
          <a:p>
            <a:r>
              <a:rPr lang="tr-TR" dirty="0" smtClean="0"/>
              <a:t>Çocuklar için ideal.</a:t>
            </a:r>
          </a:p>
          <a:p>
            <a:r>
              <a:rPr lang="tr-TR" dirty="0" smtClean="0"/>
              <a:t>Yaşlılar için ideal.</a:t>
            </a:r>
          </a:p>
          <a:p>
            <a:r>
              <a:rPr lang="tr-TR" dirty="0" smtClean="0"/>
              <a:t>Akciğerlere erişen dozu artırır.</a:t>
            </a:r>
          </a:p>
          <a:p>
            <a:r>
              <a:rPr lang="tr-TR" dirty="0" smtClean="0"/>
              <a:t>Oral depolanmayı azaltır.</a:t>
            </a:r>
          </a:p>
          <a:p>
            <a:r>
              <a:rPr lang="tr-TR" dirty="0" smtClean="0"/>
              <a:t>Taşıma zorluğu var</a:t>
            </a:r>
          </a:p>
          <a:p>
            <a:endParaRPr lang="tr-TR" dirty="0"/>
          </a:p>
        </p:txBody>
      </p:sp>
      <p:pic>
        <p:nvPicPr>
          <p:cNvPr id="51202" name="Picture 2" descr="https://encrypted-tbn3.gstatic.com/images?q=tbn:ANd9GcRCkIJWlGNwLGLYVVMPRSLMFjGOR_WoWSVxFDtjxlUIYtFQE66q"/>
          <p:cNvPicPr>
            <a:picLocks noChangeAspect="1" noChangeArrowheads="1"/>
          </p:cNvPicPr>
          <p:nvPr/>
        </p:nvPicPr>
        <p:blipFill>
          <a:blip r:embed="rId2" cstate="print"/>
          <a:srcRect/>
          <a:stretch>
            <a:fillRect/>
          </a:stretch>
        </p:blipFill>
        <p:spPr bwMode="auto">
          <a:xfrm>
            <a:off x="4499992" y="1340768"/>
            <a:ext cx="4134297" cy="2751188"/>
          </a:xfrm>
          <a:prstGeom prst="rect">
            <a:avLst/>
          </a:prstGeom>
          <a:noFill/>
        </p:spPr>
      </p:pic>
      <p:pic>
        <p:nvPicPr>
          <p:cNvPr id="51204" name="Picture 4" descr="http://img.webmd.com/dtmcms/live/webmd/consumer_assets/site_images/media/medical/hw/h9991159.jpg"/>
          <p:cNvPicPr>
            <a:picLocks noChangeAspect="1" noChangeArrowheads="1"/>
          </p:cNvPicPr>
          <p:nvPr/>
        </p:nvPicPr>
        <p:blipFill>
          <a:blip r:embed="rId3" cstate="print"/>
          <a:srcRect/>
          <a:stretch>
            <a:fillRect/>
          </a:stretch>
        </p:blipFill>
        <p:spPr bwMode="auto">
          <a:xfrm>
            <a:off x="4499992" y="4010024"/>
            <a:ext cx="4381500" cy="28479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6336704" cy="1143000"/>
          </a:xfrm>
        </p:spPr>
        <p:txBody>
          <a:bodyPr/>
          <a:lstStyle/>
          <a:p>
            <a:r>
              <a:rPr lang="tr-TR" b="1" dirty="0" smtClean="0"/>
              <a:t>KURU TOZ İNHALERLER</a:t>
            </a:r>
            <a:endParaRPr lang="tr-TR" b="1" dirty="0"/>
          </a:p>
        </p:txBody>
      </p:sp>
      <p:sp>
        <p:nvSpPr>
          <p:cNvPr id="3" name="2 İçerik Yer Tutucusu"/>
          <p:cNvSpPr>
            <a:spLocks noGrp="1"/>
          </p:cNvSpPr>
          <p:nvPr>
            <p:ph idx="1"/>
          </p:nvPr>
        </p:nvSpPr>
        <p:spPr>
          <a:xfrm>
            <a:off x="457200" y="1600200"/>
            <a:ext cx="8435280" cy="5257800"/>
          </a:xfrm>
        </p:spPr>
        <p:txBody>
          <a:bodyPr/>
          <a:lstStyle/>
          <a:p>
            <a:r>
              <a:rPr lang="tr-TR" dirty="0" smtClean="0"/>
              <a:t>Çok dozlu, </a:t>
            </a:r>
          </a:p>
          <a:p>
            <a:r>
              <a:rPr lang="tr-TR" dirty="0" err="1" smtClean="0"/>
              <a:t>D</a:t>
            </a:r>
            <a:r>
              <a:rPr lang="tr-TR" dirty="0" err="1" smtClean="0"/>
              <a:t>ozlama</a:t>
            </a:r>
            <a:r>
              <a:rPr lang="tr-TR" dirty="0" smtClean="0"/>
              <a:t> gerektirmeyenler</a:t>
            </a:r>
            <a:endParaRPr lang="tr-TR" dirty="0"/>
          </a:p>
        </p:txBody>
      </p:sp>
      <p:pic>
        <p:nvPicPr>
          <p:cNvPr id="41986" name="Picture 2" descr="http://www.consortmedical.com/uploads/Bespak%20Uk/Diskus%20Advair%20(Low%20Res)%2010%20Nov%2003.jpg"/>
          <p:cNvPicPr>
            <a:picLocks noChangeAspect="1" noChangeArrowheads="1"/>
          </p:cNvPicPr>
          <p:nvPr/>
        </p:nvPicPr>
        <p:blipFill>
          <a:blip r:embed="rId2" cstate="print"/>
          <a:srcRect/>
          <a:stretch>
            <a:fillRect/>
          </a:stretch>
        </p:blipFill>
        <p:spPr bwMode="auto">
          <a:xfrm>
            <a:off x="539552" y="3140968"/>
            <a:ext cx="5148064" cy="3455077"/>
          </a:xfrm>
          <a:prstGeom prst="rect">
            <a:avLst/>
          </a:prstGeom>
          <a:noFill/>
        </p:spPr>
      </p:pic>
      <p:pic>
        <p:nvPicPr>
          <p:cNvPr id="41990" name="Picture 6" descr="http://www.mims.com/resources/drugs/HongKong/pic/Symbicort%20Turbuhaler%2080_4.5%20mcg%20turbuhaler941.GIF"/>
          <p:cNvPicPr>
            <a:picLocks noChangeAspect="1" noChangeArrowheads="1"/>
          </p:cNvPicPr>
          <p:nvPr/>
        </p:nvPicPr>
        <p:blipFill>
          <a:blip r:embed="rId3" cstate="print"/>
          <a:srcRect/>
          <a:stretch>
            <a:fillRect/>
          </a:stretch>
        </p:blipFill>
        <p:spPr bwMode="auto">
          <a:xfrm>
            <a:off x="5796136" y="3212976"/>
            <a:ext cx="3018670" cy="3364286"/>
          </a:xfrm>
          <a:prstGeom prst="rect">
            <a:avLst/>
          </a:prstGeom>
          <a:noFill/>
        </p:spPr>
      </p:pic>
      <p:pic>
        <p:nvPicPr>
          <p:cNvPr id="41996" name="Picture 12" descr="http://www.mims.com/resources/drugs/Thailand/pic/Giona%20Easyhaler%20powd%20for%20inhalation%20soln%20200%20mcg_dose792.GIF"/>
          <p:cNvPicPr>
            <a:picLocks noChangeAspect="1" noChangeArrowheads="1"/>
          </p:cNvPicPr>
          <p:nvPr/>
        </p:nvPicPr>
        <p:blipFill>
          <a:blip r:embed="rId4" cstate="print"/>
          <a:srcRect/>
          <a:stretch>
            <a:fillRect/>
          </a:stretch>
        </p:blipFill>
        <p:spPr bwMode="auto">
          <a:xfrm>
            <a:off x="6444208" y="188640"/>
            <a:ext cx="2376264" cy="310841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KURU TOZ İNHALERLER</a:t>
            </a:r>
            <a:endParaRPr lang="tr-TR" dirty="0"/>
          </a:p>
        </p:txBody>
      </p:sp>
      <p:sp>
        <p:nvSpPr>
          <p:cNvPr id="3" name="2 İçerik Yer Tutucusu"/>
          <p:cNvSpPr>
            <a:spLocks noGrp="1"/>
          </p:cNvSpPr>
          <p:nvPr>
            <p:ph idx="1"/>
          </p:nvPr>
        </p:nvSpPr>
        <p:spPr>
          <a:xfrm>
            <a:off x="323528" y="1700808"/>
            <a:ext cx="5400600" cy="2049091"/>
          </a:xfrm>
        </p:spPr>
        <p:txBody>
          <a:bodyPr/>
          <a:lstStyle/>
          <a:p>
            <a:r>
              <a:rPr lang="tr-TR" dirty="0" smtClean="0"/>
              <a:t>Tek dozlu,</a:t>
            </a:r>
          </a:p>
          <a:p>
            <a:r>
              <a:rPr lang="tr-TR" dirty="0" smtClean="0"/>
              <a:t>İçine ilacı hastanın</a:t>
            </a:r>
          </a:p>
          <a:p>
            <a:pPr>
              <a:buNone/>
            </a:pPr>
            <a:r>
              <a:rPr lang="tr-TR" dirty="0" smtClean="0"/>
              <a:t> koyduğu formlar</a:t>
            </a:r>
            <a:endParaRPr lang="tr-TR" dirty="0"/>
          </a:p>
        </p:txBody>
      </p:sp>
      <p:pic>
        <p:nvPicPr>
          <p:cNvPr id="44034" name="Picture 2" descr="http://www.bilimilac.com.tr/en/resimler/urun-portfoyu/urunler/buyuk/ventofor-inhaler-kapsul_big.jpg"/>
          <p:cNvPicPr>
            <a:picLocks noChangeAspect="1" noChangeArrowheads="1"/>
          </p:cNvPicPr>
          <p:nvPr/>
        </p:nvPicPr>
        <p:blipFill>
          <a:blip r:embed="rId2" cstate="print"/>
          <a:srcRect/>
          <a:stretch>
            <a:fillRect/>
          </a:stretch>
        </p:blipFill>
        <p:spPr bwMode="auto">
          <a:xfrm>
            <a:off x="4607496" y="1340768"/>
            <a:ext cx="4536504" cy="3021799"/>
          </a:xfrm>
          <a:prstGeom prst="rect">
            <a:avLst/>
          </a:prstGeom>
          <a:noFill/>
        </p:spPr>
      </p:pic>
      <p:pic>
        <p:nvPicPr>
          <p:cNvPr id="5" name="Picture 8" descr="http://net-allergii.ru/files/foradil.jpg"/>
          <p:cNvPicPr>
            <a:picLocks noChangeAspect="1" noChangeArrowheads="1"/>
          </p:cNvPicPr>
          <p:nvPr/>
        </p:nvPicPr>
        <p:blipFill>
          <a:blip r:embed="rId3" cstate="print"/>
          <a:srcRect/>
          <a:stretch>
            <a:fillRect/>
          </a:stretch>
        </p:blipFill>
        <p:spPr bwMode="auto">
          <a:xfrm>
            <a:off x="1115616" y="3915541"/>
            <a:ext cx="2520280" cy="2942459"/>
          </a:xfrm>
          <a:prstGeom prst="rect">
            <a:avLst/>
          </a:prstGeom>
          <a:noFill/>
        </p:spPr>
      </p:pic>
      <p:pic>
        <p:nvPicPr>
          <p:cNvPr id="6" name="Picture 4" descr="https://encrypted-tbn1.gstatic.com/images?q=tbn:ANd9GcTMnwIj4JaOKkKpMdqAALXirsrSS1g0SuBSpH-wd3eMo0X4ZDFpmQ"/>
          <p:cNvPicPr>
            <a:picLocks noChangeAspect="1" noChangeArrowheads="1"/>
          </p:cNvPicPr>
          <p:nvPr/>
        </p:nvPicPr>
        <p:blipFill>
          <a:blip r:embed="rId4" cstate="print"/>
          <a:srcRect/>
          <a:stretch>
            <a:fillRect/>
          </a:stretch>
        </p:blipFill>
        <p:spPr bwMode="auto">
          <a:xfrm>
            <a:off x="5076056" y="4293096"/>
            <a:ext cx="2105025" cy="21812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KURU TOZ İNHALERLER</a:t>
            </a:r>
            <a:endParaRPr lang="tr-TR" dirty="0"/>
          </a:p>
        </p:txBody>
      </p:sp>
      <p:sp>
        <p:nvSpPr>
          <p:cNvPr id="3" name="2 İçerik Yer Tutucusu"/>
          <p:cNvSpPr>
            <a:spLocks noGrp="1"/>
          </p:cNvSpPr>
          <p:nvPr>
            <p:ph idx="1"/>
          </p:nvPr>
        </p:nvSpPr>
        <p:spPr>
          <a:xfrm>
            <a:off x="323528" y="1484784"/>
            <a:ext cx="8496944" cy="792088"/>
          </a:xfrm>
        </p:spPr>
        <p:txBody>
          <a:bodyPr>
            <a:normAutofit fontScale="92500"/>
          </a:bodyPr>
          <a:lstStyle/>
          <a:p>
            <a:r>
              <a:rPr lang="tr-TR" dirty="0" smtClean="0"/>
              <a:t>KOMBİNE ( </a:t>
            </a:r>
            <a:r>
              <a:rPr lang="tr-TR" dirty="0" err="1" smtClean="0"/>
              <a:t>Steroid</a:t>
            </a:r>
            <a:r>
              <a:rPr lang="tr-TR" dirty="0" smtClean="0"/>
              <a:t> ve beta </a:t>
            </a:r>
            <a:r>
              <a:rPr lang="tr-TR" dirty="0" err="1" smtClean="0"/>
              <a:t>mimetik</a:t>
            </a:r>
            <a:r>
              <a:rPr lang="tr-TR" dirty="0" smtClean="0"/>
              <a:t> birlikte) olanlar</a:t>
            </a:r>
          </a:p>
        </p:txBody>
      </p:sp>
      <p:pic>
        <p:nvPicPr>
          <p:cNvPr id="45058" name="Picture 2" descr="http://www.mims.com/resources/drugs/Singapore/pic/Seretide%2050_500%20accuhaler759.GIF"/>
          <p:cNvPicPr>
            <a:picLocks noChangeAspect="1" noChangeArrowheads="1"/>
          </p:cNvPicPr>
          <p:nvPr/>
        </p:nvPicPr>
        <p:blipFill>
          <a:blip r:embed="rId2" cstate="print"/>
          <a:srcRect/>
          <a:stretch>
            <a:fillRect/>
          </a:stretch>
        </p:blipFill>
        <p:spPr bwMode="auto">
          <a:xfrm>
            <a:off x="5292080" y="2924944"/>
            <a:ext cx="3329056" cy="3265980"/>
          </a:xfrm>
          <a:prstGeom prst="rect">
            <a:avLst/>
          </a:prstGeom>
          <a:noFill/>
        </p:spPr>
      </p:pic>
      <p:pic>
        <p:nvPicPr>
          <p:cNvPr id="45060" name="Picture 4" descr="http://www.hkapi.hk/images/drugs_images/Symbicort%20320.jpg"/>
          <p:cNvPicPr>
            <a:picLocks noChangeAspect="1" noChangeArrowheads="1"/>
          </p:cNvPicPr>
          <p:nvPr/>
        </p:nvPicPr>
        <p:blipFill>
          <a:blip r:embed="rId3" cstate="print"/>
          <a:srcRect/>
          <a:stretch>
            <a:fillRect/>
          </a:stretch>
        </p:blipFill>
        <p:spPr bwMode="auto">
          <a:xfrm>
            <a:off x="467544" y="2060848"/>
            <a:ext cx="3850291" cy="45091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1143000"/>
          </a:xfrm>
        </p:spPr>
        <p:txBody>
          <a:bodyPr/>
          <a:lstStyle/>
          <a:p>
            <a:r>
              <a:rPr lang="tr-TR" b="1" dirty="0" smtClean="0"/>
              <a:t>KURU TOZ İNHALERLER</a:t>
            </a:r>
            <a:endParaRPr lang="tr-TR" dirty="0"/>
          </a:p>
        </p:txBody>
      </p:sp>
      <p:sp>
        <p:nvSpPr>
          <p:cNvPr id="3" name="2 İçerik Yer Tutucusu"/>
          <p:cNvSpPr>
            <a:spLocks noGrp="1"/>
          </p:cNvSpPr>
          <p:nvPr>
            <p:ph idx="1"/>
          </p:nvPr>
        </p:nvSpPr>
        <p:spPr>
          <a:xfrm>
            <a:off x="636712" y="1268760"/>
            <a:ext cx="8507288" cy="820687"/>
          </a:xfrm>
        </p:spPr>
        <p:txBody>
          <a:bodyPr/>
          <a:lstStyle/>
          <a:p>
            <a:r>
              <a:rPr lang="tr-TR" dirty="0" smtClean="0"/>
              <a:t>TEKLİ (</a:t>
            </a:r>
            <a:r>
              <a:rPr lang="tr-TR" dirty="0" err="1" smtClean="0"/>
              <a:t>Steroid</a:t>
            </a:r>
            <a:r>
              <a:rPr lang="tr-TR" dirty="0" smtClean="0"/>
              <a:t> ve beta </a:t>
            </a:r>
            <a:r>
              <a:rPr lang="tr-TR" dirty="0" err="1" smtClean="0"/>
              <a:t>mimetik</a:t>
            </a:r>
            <a:r>
              <a:rPr lang="tr-TR" dirty="0" smtClean="0"/>
              <a:t> ayrı ayrı) olanlar</a:t>
            </a:r>
          </a:p>
          <a:p>
            <a:endParaRPr lang="tr-TR" dirty="0"/>
          </a:p>
        </p:txBody>
      </p:sp>
      <p:pic>
        <p:nvPicPr>
          <p:cNvPr id="47106" name="Picture 2" descr="http://www.sanaleczanemiz.com.tr/resimler/VentoforCombi_12mcg200mcg_60_kapsul_14032011.png"/>
          <p:cNvPicPr>
            <a:picLocks noChangeAspect="1" noChangeArrowheads="1"/>
          </p:cNvPicPr>
          <p:nvPr/>
        </p:nvPicPr>
        <p:blipFill>
          <a:blip r:embed="rId2" cstate="print"/>
          <a:srcRect/>
          <a:stretch>
            <a:fillRect/>
          </a:stretch>
        </p:blipFill>
        <p:spPr bwMode="auto">
          <a:xfrm>
            <a:off x="0" y="1484784"/>
            <a:ext cx="4762500" cy="3171826"/>
          </a:xfrm>
          <a:prstGeom prst="rect">
            <a:avLst/>
          </a:prstGeom>
          <a:noFill/>
        </p:spPr>
      </p:pic>
      <p:pic>
        <p:nvPicPr>
          <p:cNvPr id="47108" name="Picture 4" descr="http://www.ilactr.com/img/ilac/easyhaler.jpg"/>
          <p:cNvPicPr>
            <a:picLocks noChangeAspect="1" noChangeArrowheads="1"/>
          </p:cNvPicPr>
          <p:nvPr/>
        </p:nvPicPr>
        <p:blipFill>
          <a:blip r:embed="rId3" cstate="print"/>
          <a:srcRect/>
          <a:stretch>
            <a:fillRect/>
          </a:stretch>
        </p:blipFill>
        <p:spPr bwMode="auto">
          <a:xfrm>
            <a:off x="5580112" y="2276872"/>
            <a:ext cx="2000250" cy="1590675"/>
          </a:xfrm>
          <a:prstGeom prst="rect">
            <a:avLst/>
          </a:prstGeom>
          <a:noFill/>
        </p:spPr>
      </p:pic>
      <p:pic>
        <p:nvPicPr>
          <p:cNvPr id="47112" name="Picture 8" descr="http://www.drugcore.com/fujian/20120206/2012020612264011934.gif"/>
          <p:cNvPicPr>
            <a:picLocks noChangeAspect="1" noChangeArrowheads="1"/>
          </p:cNvPicPr>
          <p:nvPr/>
        </p:nvPicPr>
        <p:blipFill>
          <a:blip r:embed="rId4" cstate="print"/>
          <a:srcRect/>
          <a:stretch>
            <a:fillRect/>
          </a:stretch>
        </p:blipFill>
        <p:spPr bwMode="auto">
          <a:xfrm>
            <a:off x="1" y="4347582"/>
            <a:ext cx="2267744" cy="2510418"/>
          </a:xfrm>
          <a:prstGeom prst="rect">
            <a:avLst/>
          </a:prstGeom>
          <a:noFill/>
        </p:spPr>
      </p:pic>
      <p:pic>
        <p:nvPicPr>
          <p:cNvPr id="47114" name="Picture 10" descr="http://www.mims.com/resources/drugs/Malaysia/pic/Pulmicort%20turbuhaler%20100%20mcg_dose736.GIF"/>
          <p:cNvPicPr>
            <a:picLocks noChangeAspect="1" noChangeArrowheads="1"/>
          </p:cNvPicPr>
          <p:nvPr/>
        </p:nvPicPr>
        <p:blipFill>
          <a:blip r:embed="rId5" cstate="print"/>
          <a:srcRect/>
          <a:stretch>
            <a:fillRect/>
          </a:stretch>
        </p:blipFill>
        <p:spPr bwMode="auto">
          <a:xfrm>
            <a:off x="2339752" y="4509120"/>
            <a:ext cx="2022509" cy="2348880"/>
          </a:xfrm>
          <a:prstGeom prst="rect">
            <a:avLst/>
          </a:prstGeom>
          <a:noFill/>
        </p:spPr>
      </p:pic>
      <p:pic>
        <p:nvPicPr>
          <p:cNvPr id="47116" name="Picture 12" descr="http://www.mims.com/resources/drugs/Hongkong/pic/Flixotide%20accuhaler%20100%20mcg_actuation958.GIF"/>
          <p:cNvPicPr>
            <a:picLocks noChangeAspect="1" noChangeArrowheads="1"/>
          </p:cNvPicPr>
          <p:nvPr/>
        </p:nvPicPr>
        <p:blipFill>
          <a:blip r:embed="rId6" cstate="print"/>
          <a:srcRect/>
          <a:stretch>
            <a:fillRect/>
          </a:stretch>
        </p:blipFill>
        <p:spPr bwMode="auto">
          <a:xfrm>
            <a:off x="4788024" y="4561744"/>
            <a:ext cx="2304256" cy="2296256"/>
          </a:xfrm>
          <a:prstGeom prst="rect">
            <a:avLst/>
          </a:prstGeom>
          <a:noFill/>
        </p:spPr>
      </p:pic>
      <p:pic>
        <p:nvPicPr>
          <p:cNvPr id="47118" name="Picture 14" descr="http://www.aaaai.org/Aaaai/media/MediaLibrary/Images/DrugGuide_salmeterolxinafoate.jpg"/>
          <p:cNvPicPr>
            <a:picLocks noChangeAspect="1" noChangeArrowheads="1"/>
          </p:cNvPicPr>
          <p:nvPr/>
        </p:nvPicPr>
        <p:blipFill>
          <a:blip r:embed="rId7" cstate="print"/>
          <a:srcRect/>
          <a:stretch>
            <a:fillRect/>
          </a:stretch>
        </p:blipFill>
        <p:spPr bwMode="auto">
          <a:xfrm>
            <a:off x="7019954" y="4581128"/>
            <a:ext cx="2124046" cy="203033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12776"/>
            <a:ext cx="3394720" cy="4525963"/>
          </a:xfrm>
        </p:spPr>
        <p:txBody>
          <a:bodyPr/>
          <a:lstStyle/>
          <a:p>
            <a:pPr>
              <a:buNone/>
            </a:pPr>
            <a:r>
              <a:rPr lang="tr-TR" dirty="0" smtClean="0"/>
              <a:t>DİSCUS </a:t>
            </a:r>
          </a:p>
          <a:p>
            <a:pPr>
              <a:buNone/>
            </a:pPr>
            <a:r>
              <a:rPr lang="tr-TR" dirty="0" smtClean="0"/>
              <a:t>KULLANIM </a:t>
            </a:r>
          </a:p>
          <a:p>
            <a:pPr>
              <a:buNone/>
            </a:pPr>
            <a:r>
              <a:rPr lang="tr-TR" dirty="0" smtClean="0"/>
              <a:t>BASAMAKLARI</a:t>
            </a:r>
            <a:endParaRPr lang="tr-TR" dirty="0"/>
          </a:p>
        </p:txBody>
      </p:sp>
      <p:pic>
        <p:nvPicPr>
          <p:cNvPr id="46082" name="Picture 2" descr="diskus"/>
          <p:cNvPicPr>
            <a:picLocks noChangeAspect="1" noChangeArrowheads="1"/>
          </p:cNvPicPr>
          <p:nvPr/>
        </p:nvPicPr>
        <p:blipFill>
          <a:blip r:embed="rId2" cstate="print"/>
          <a:srcRect/>
          <a:stretch>
            <a:fillRect/>
          </a:stretch>
        </p:blipFill>
        <p:spPr bwMode="auto">
          <a:xfrm>
            <a:off x="4067944" y="332656"/>
            <a:ext cx="4608512" cy="631992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330824" cy="5069160"/>
          </a:xfrm>
        </p:spPr>
        <p:txBody>
          <a:bodyPr/>
          <a:lstStyle/>
          <a:p>
            <a:pPr>
              <a:buNone/>
            </a:pPr>
            <a:r>
              <a:rPr lang="tr-TR" dirty="0" smtClean="0"/>
              <a:t>TURBUHALER </a:t>
            </a:r>
          </a:p>
          <a:p>
            <a:pPr>
              <a:buNone/>
            </a:pPr>
            <a:r>
              <a:rPr lang="tr-TR" dirty="0" smtClean="0"/>
              <a:t>KULLANIM </a:t>
            </a:r>
          </a:p>
          <a:p>
            <a:pPr>
              <a:buNone/>
            </a:pPr>
            <a:r>
              <a:rPr lang="tr-TR" dirty="0" smtClean="0"/>
              <a:t>BASAMAKLARI</a:t>
            </a:r>
            <a:endParaRPr lang="tr-TR" dirty="0"/>
          </a:p>
        </p:txBody>
      </p:sp>
      <p:pic>
        <p:nvPicPr>
          <p:cNvPr id="48130" name="Picture 2" descr="türbühaler"/>
          <p:cNvPicPr>
            <a:picLocks noChangeAspect="1" noChangeArrowheads="1"/>
          </p:cNvPicPr>
          <p:nvPr/>
        </p:nvPicPr>
        <p:blipFill>
          <a:blip r:embed="rId2" cstate="print"/>
          <a:srcRect/>
          <a:stretch>
            <a:fillRect/>
          </a:stretch>
        </p:blipFill>
        <p:spPr bwMode="auto">
          <a:xfrm>
            <a:off x="4211960" y="0"/>
            <a:ext cx="4521696"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Başlık"/>
          <p:cNvSpPr>
            <a:spLocks noGrp="1"/>
          </p:cNvSpPr>
          <p:nvPr>
            <p:ph type="title"/>
          </p:nvPr>
        </p:nvSpPr>
        <p:spPr>
          <a:xfrm>
            <a:off x="0" y="-171400"/>
            <a:ext cx="4788024" cy="2093094"/>
          </a:xfrm>
        </p:spPr>
        <p:txBody>
          <a:bodyPr>
            <a:normAutofit fontScale="90000"/>
          </a:bodyPr>
          <a:lstStyle/>
          <a:p>
            <a:r>
              <a:rPr lang="tr-TR" dirty="0" smtClean="0"/>
              <a:t> </a:t>
            </a:r>
            <a:r>
              <a:rPr lang="tr-TR" dirty="0" smtClean="0"/>
              <a:t/>
            </a:r>
            <a:br>
              <a:rPr lang="tr-TR" dirty="0" smtClean="0"/>
            </a:br>
            <a:r>
              <a:rPr lang="tr-TR" dirty="0" smtClean="0"/>
              <a:t>AEROLİZER KULLANIM </a:t>
            </a:r>
            <a:r>
              <a:rPr lang="tr-TR" dirty="0" smtClean="0"/>
              <a:t/>
            </a:r>
            <a:br>
              <a:rPr lang="tr-TR" dirty="0" smtClean="0"/>
            </a:br>
            <a:r>
              <a:rPr lang="tr-TR" dirty="0" smtClean="0"/>
              <a:t>BASAMAKLARI</a:t>
            </a:r>
            <a:br>
              <a:rPr lang="tr-TR" dirty="0" smtClean="0"/>
            </a:br>
            <a:endParaRPr lang="tr-TR" dirty="0"/>
          </a:p>
        </p:txBody>
      </p:sp>
      <p:sp>
        <p:nvSpPr>
          <p:cNvPr id="3" name="2 İçerik Yer Tutucusu"/>
          <p:cNvSpPr>
            <a:spLocks noGrp="1"/>
          </p:cNvSpPr>
          <p:nvPr>
            <p:ph sz="half" idx="1"/>
          </p:nvPr>
        </p:nvSpPr>
        <p:spPr>
          <a:xfrm>
            <a:off x="179512" y="1556792"/>
            <a:ext cx="4316288" cy="4997152"/>
          </a:xfrm>
        </p:spPr>
        <p:txBody>
          <a:bodyPr>
            <a:normAutofit fontScale="92500" lnSpcReduction="20000"/>
          </a:bodyPr>
          <a:lstStyle/>
          <a:p>
            <a:pPr>
              <a:buNone/>
            </a:pPr>
            <a:endParaRPr lang="tr-TR" dirty="0" smtClean="0"/>
          </a:p>
          <a:p>
            <a:pPr>
              <a:buNone/>
            </a:pPr>
            <a:r>
              <a:rPr lang="tr-TR" dirty="0" smtClean="0"/>
              <a:t>Kapak çıkarılır</a:t>
            </a:r>
            <a:endParaRPr lang="tr-TR" sz="2000" dirty="0" smtClean="0"/>
          </a:p>
          <a:p>
            <a:endParaRPr lang="tr-TR" dirty="0" smtClean="0"/>
          </a:p>
          <a:p>
            <a:endParaRPr lang="tr-TR" dirty="0" smtClean="0"/>
          </a:p>
          <a:p>
            <a:pPr>
              <a:buNone/>
            </a:pPr>
            <a:endParaRPr lang="tr-TR" dirty="0" smtClean="0"/>
          </a:p>
          <a:p>
            <a:pPr>
              <a:buNone/>
            </a:pPr>
            <a:endParaRPr lang="tr-TR" dirty="0" smtClean="0"/>
          </a:p>
          <a:p>
            <a:pPr>
              <a:buNone/>
            </a:pPr>
            <a:r>
              <a:rPr lang="tr-TR" dirty="0" smtClean="0"/>
              <a:t>Ağızlık ok yönünde</a:t>
            </a:r>
          </a:p>
          <a:p>
            <a:pPr>
              <a:buNone/>
            </a:pPr>
            <a:r>
              <a:rPr lang="tr-TR" dirty="0" smtClean="0"/>
              <a:t>Döndürülür   </a:t>
            </a:r>
          </a:p>
          <a:p>
            <a:pPr>
              <a:buNone/>
            </a:pPr>
            <a:r>
              <a:rPr lang="tr-TR" dirty="0" smtClean="0"/>
              <a:t>      </a:t>
            </a:r>
          </a:p>
          <a:p>
            <a:pPr>
              <a:buNone/>
            </a:pPr>
            <a:endParaRPr lang="tr-TR" dirty="0" smtClean="0"/>
          </a:p>
          <a:p>
            <a:pPr>
              <a:buNone/>
            </a:pPr>
            <a:r>
              <a:rPr lang="tr-TR" dirty="0" smtClean="0"/>
              <a:t>İlaç çıkarılır </a:t>
            </a:r>
          </a:p>
          <a:p>
            <a:pPr>
              <a:buNone/>
            </a:pPr>
            <a:r>
              <a:rPr lang="tr-TR" dirty="0" smtClean="0"/>
              <a:t>                       </a:t>
            </a:r>
            <a:endParaRPr lang="tr-TR" sz="1000" dirty="0"/>
          </a:p>
        </p:txBody>
      </p:sp>
      <p:sp>
        <p:nvSpPr>
          <p:cNvPr id="12" name="11 İçerik Yer Tutucusu"/>
          <p:cNvSpPr>
            <a:spLocks noGrp="1"/>
          </p:cNvSpPr>
          <p:nvPr>
            <p:ph sz="half" idx="2"/>
          </p:nvPr>
        </p:nvSpPr>
        <p:spPr>
          <a:xfrm>
            <a:off x="4644008" y="836712"/>
            <a:ext cx="4038600" cy="6021288"/>
          </a:xfrm>
        </p:spPr>
        <p:txBody>
          <a:bodyPr>
            <a:normAutofit fontScale="92500" lnSpcReduction="20000"/>
          </a:bodyPr>
          <a:lstStyle/>
          <a:p>
            <a:pPr>
              <a:buNone/>
            </a:pPr>
            <a:r>
              <a:rPr lang="tr-TR" dirty="0" smtClean="0"/>
              <a:t>     ilaç </a:t>
            </a:r>
            <a:r>
              <a:rPr lang="tr-TR" dirty="0" smtClean="0"/>
              <a:t>hazneye </a:t>
            </a:r>
            <a:endParaRPr lang="tr-TR" dirty="0" smtClean="0"/>
          </a:p>
          <a:p>
            <a:pPr>
              <a:buNone/>
            </a:pPr>
            <a:r>
              <a:rPr lang="tr-TR" dirty="0" smtClean="0"/>
              <a:t>       yerleştirilir</a:t>
            </a:r>
          </a:p>
          <a:p>
            <a:pPr>
              <a:buNone/>
            </a:pPr>
            <a:endParaRPr lang="tr-TR" dirty="0" smtClean="0"/>
          </a:p>
          <a:p>
            <a:pPr>
              <a:buNone/>
            </a:pPr>
            <a:endParaRPr lang="tr-TR" dirty="0" smtClean="0"/>
          </a:p>
          <a:p>
            <a:pPr>
              <a:buNone/>
            </a:pPr>
            <a:r>
              <a:rPr lang="tr-TR" dirty="0" smtClean="0"/>
              <a:t>her iki </a:t>
            </a:r>
            <a:r>
              <a:rPr lang="tr-TR" dirty="0" smtClean="0"/>
              <a:t>taraftan</a:t>
            </a:r>
          </a:p>
          <a:p>
            <a:pPr>
              <a:buNone/>
            </a:pPr>
            <a:r>
              <a:rPr lang="tr-TR" dirty="0" smtClean="0"/>
              <a:t> basılır</a:t>
            </a:r>
          </a:p>
          <a:p>
            <a:pPr>
              <a:buNone/>
            </a:pPr>
            <a:endParaRPr lang="tr-TR" dirty="0" smtClean="0"/>
          </a:p>
          <a:p>
            <a:pPr>
              <a:buNone/>
            </a:pPr>
            <a:r>
              <a:rPr lang="tr-TR" dirty="0" smtClean="0"/>
              <a:t>nefes </a:t>
            </a:r>
            <a:r>
              <a:rPr lang="tr-TR" dirty="0" smtClean="0"/>
              <a:t>verilir </a:t>
            </a:r>
            <a:r>
              <a:rPr lang="tr-TR" dirty="0" smtClean="0"/>
              <a:t>ve</a:t>
            </a:r>
          </a:p>
          <a:p>
            <a:pPr>
              <a:buNone/>
            </a:pPr>
            <a:r>
              <a:rPr lang="tr-TR" dirty="0" smtClean="0"/>
              <a:t>derin bir nefesle</a:t>
            </a:r>
          </a:p>
          <a:p>
            <a:pPr>
              <a:buNone/>
            </a:pPr>
            <a:r>
              <a:rPr lang="tr-TR" dirty="0" smtClean="0"/>
              <a:t> çekilir</a:t>
            </a:r>
          </a:p>
          <a:p>
            <a:pPr>
              <a:buNone/>
            </a:pPr>
            <a:endParaRPr lang="tr-TR" dirty="0" smtClean="0"/>
          </a:p>
          <a:p>
            <a:pPr>
              <a:buNone/>
            </a:pPr>
            <a:endParaRPr lang="tr-TR" dirty="0"/>
          </a:p>
        </p:txBody>
      </p:sp>
      <p:pic>
        <p:nvPicPr>
          <p:cNvPr id="50178" name="Picture 2" descr="Image from Drug Label Content"/>
          <p:cNvPicPr>
            <a:picLocks noChangeAspect="1" noChangeArrowheads="1"/>
          </p:cNvPicPr>
          <p:nvPr/>
        </p:nvPicPr>
        <p:blipFill>
          <a:blip r:embed="rId2" cstate="print"/>
          <a:srcRect/>
          <a:stretch>
            <a:fillRect/>
          </a:stretch>
        </p:blipFill>
        <p:spPr bwMode="auto">
          <a:xfrm>
            <a:off x="2339752" y="1340768"/>
            <a:ext cx="1924050" cy="2266951"/>
          </a:xfrm>
          <a:prstGeom prst="rect">
            <a:avLst/>
          </a:prstGeom>
          <a:noFill/>
        </p:spPr>
      </p:pic>
      <p:pic>
        <p:nvPicPr>
          <p:cNvPr id="50180" name="Picture 4" descr="Image from Drug Label Content"/>
          <p:cNvPicPr>
            <a:picLocks noChangeAspect="1" noChangeArrowheads="1"/>
          </p:cNvPicPr>
          <p:nvPr/>
        </p:nvPicPr>
        <p:blipFill>
          <a:blip r:embed="rId3" cstate="print"/>
          <a:srcRect/>
          <a:stretch>
            <a:fillRect/>
          </a:stretch>
        </p:blipFill>
        <p:spPr bwMode="auto">
          <a:xfrm>
            <a:off x="2987824" y="3212976"/>
            <a:ext cx="1504950" cy="2028826"/>
          </a:xfrm>
          <a:prstGeom prst="rect">
            <a:avLst/>
          </a:prstGeom>
          <a:noFill/>
        </p:spPr>
      </p:pic>
      <p:pic>
        <p:nvPicPr>
          <p:cNvPr id="50182" name="Picture 6" descr="Image from Drug Label Content"/>
          <p:cNvPicPr>
            <a:picLocks noChangeAspect="1" noChangeArrowheads="1"/>
          </p:cNvPicPr>
          <p:nvPr/>
        </p:nvPicPr>
        <p:blipFill>
          <a:blip r:embed="rId4" cstate="print"/>
          <a:srcRect/>
          <a:stretch>
            <a:fillRect/>
          </a:stretch>
        </p:blipFill>
        <p:spPr bwMode="auto">
          <a:xfrm>
            <a:off x="2483768" y="5314949"/>
            <a:ext cx="1876425" cy="1543051"/>
          </a:xfrm>
          <a:prstGeom prst="rect">
            <a:avLst/>
          </a:prstGeom>
          <a:noFill/>
        </p:spPr>
      </p:pic>
      <p:pic>
        <p:nvPicPr>
          <p:cNvPr id="50184" name="Picture 8" descr="Image from Drug Label Content"/>
          <p:cNvPicPr>
            <a:picLocks noChangeAspect="1" noChangeArrowheads="1"/>
          </p:cNvPicPr>
          <p:nvPr/>
        </p:nvPicPr>
        <p:blipFill>
          <a:blip r:embed="rId5" cstate="print"/>
          <a:srcRect/>
          <a:stretch>
            <a:fillRect/>
          </a:stretch>
        </p:blipFill>
        <p:spPr bwMode="auto">
          <a:xfrm>
            <a:off x="7452320" y="0"/>
            <a:ext cx="1419225" cy="2809876"/>
          </a:xfrm>
          <a:prstGeom prst="rect">
            <a:avLst/>
          </a:prstGeom>
          <a:noFill/>
        </p:spPr>
      </p:pic>
      <p:pic>
        <p:nvPicPr>
          <p:cNvPr id="50186" name="Picture 10" descr="Image from Drug Label Content"/>
          <p:cNvPicPr>
            <a:picLocks noChangeAspect="1" noChangeArrowheads="1"/>
          </p:cNvPicPr>
          <p:nvPr/>
        </p:nvPicPr>
        <p:blipFill>
          <a:blip r:embed="rId6" cstate="print"/>
          <a:srcRect/>
          <a:stretch>
            <a:fillRect/>
          </a:stretch>
        </p:blipFill>
        <p:spPr bwMode="auto">
          <a:xfrm>
            <a:off x="7092280" y="2204864"/>
            <a:ext cx="1657350" cy="2266951"/>
          </a:xfrm>
          <a:prstGeom prst="rect">
            <a:avLst/>
          </a:prstGeom>
          <a:noFill/>
        </p:spPr>
      </p:pic>
      <p:pic>
        <p:nvPicPr>
          <p:cNvPr id="50188" name="Picture 12" descr="Image from Drug Label Content"/>
          <p:cNvPicPr>
            <a:picLocks noChangeAspect="1" noChangeArrowheads="1"/>
          </p:cNvPicPr>
          <p:nvPr/>
        </p:nvPicPr>
        <p:blipFill>
          <a:blip r:embed="rId7" cstate="print"/>
          <a:srcRect/>
          <a:stretch>
            <a:fillRect/>
          </a:stretch>
        </p:blipFill>
        <p:spPr bwMode="auto">
          <a:xfrm>
            <a:off x="4932040" y="4857749"/>
            <a:ext cx="1619250" cy="2000251"/>
          </a:xfrm>
          <a:prstGeom prst="rect">
            <a:avLst/>
          </a:prstGeom>
          <a:noFill/>
        </p:spPr>
      </p:pic>
      <p:pic>
        <p:nvPicPr>
          <p:cNvPr id="50190" name="Picture 14" descr="Image from Drug Label Content"/>
          <p:cNvPicPr>
            <a:picLocks noChangeAspect="1" noChangeArrowheads="1"/>
          </p:cNvPicPr>
          <p:nvPr/>
        </p:nvPicPr>
        <p:blipFill>
          <a:blip r:embed="rId8" cstate="print"/>
          <a:srcRect/>
          <a:stretch>
            <a:fillRect/>
          </a:stretch>
        </p:blipFill>
        <p:spPr bwMode="auto">
          <a:xfrm>
            <a:off x="6962775" y="5048249"/>
            <a:ext cx="2181225" cy="180975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lstStyle/>
          <a:p>
            <a:r>
              <a:rPr lang="tr-TR" dirty="0" smtClean="0"/>
              <a:t>Tüm </a:t>
            </a:r>
            <a:r>
              <a:rPr lang="tr-TR" dirty="0" err="1" smtClean="0"/>
              <a:t>steroid</a:t>
            </a:r>
            <a:r>
              <a:rPr lang="tr-TR" dirty="0" smtClean="0"/>
              <a:t> içeren </a:t>
            </a:r>
            <a:r>
              <a:rPr lang="tr-TR" dirty="0" err="1" smtClean="0"/>
              <a:t>inhaler</a:t>
            </a:r>
            <a:r>
              <a:rPr lang="tr-TR" dirty="0" smtClean="0"/>
              <a:t> cihazların kullanımı sonrasında ağız </a:t>
            </a:r>
            <a:r>
              <a:rPr lang="tr-TR" dirty="0" err="1" smtClean="0"/>
              <a:t>çalkalanılıp</a:t>
            </a:r>
            <a:r>
              <a:rPr lang="tr-TR" dirty="0" smtClean="0"/>
              <a:t> tükürülmelidir.</a:t>
            </a:r>
          </a:p>
          <a:p>
            <a:r>
              <a:rPr lang="tr-TR" dirty="0" smtClean="0"/>
              <a:t>Kombine olmayan ilaçlarda önce beta </a:t>
            </a:r>
            <a:r>
              <a:rPr lang="tr-TR" dirty="0" err="1" smtClean="0"/>
              <a:t>mimetik</a:t>
            </a:r>
            <a:r>
              <a:rPr lang="tr-TR" dirty="0" smtClean="0"/>
              <a:t> alınması önerilir.</a:t>
            </a:r>
          </a:p>
          <a:p>
            <a:r>
              <a:rPr lang="tr-TR" dirty="0" smtClean="0"/>
              <a:t>Hastalar, cihazların saklama koşulları ve temizliğine özen göstermelidir.</a:t>
            </a:r>
          </a:p>
          <a:p>
            <a:endParaRPr lang="tr-TR" dirty="0" smtClean="0"/>
          </a:p>
          <a:p>
            <a:r>
              <a:rPr lang="tr-TR" dirty="0" smtClean="0"/>
              <a:t>Hatalı kullanım örnekleri:</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KURU TOZ İNHALERLER</a:t>
            </a:r>
            <a:endParaRPr lang="tr-TR" dirty="0"/>
          </a:p>
        </p:txBody>
      </p:sp>
      <p:sp>
        <p:nvSpPr>
          <p:cNvPr id="3" name="2 İçerik Yer Tutucusu"/>
          <p:cNvSpPr>
            <a:spLocks noGrp="1"/>
          </p:cNvSpPr>
          <p:nvPr>
            <p:ph sz="half" idx="1"/>
          </p:nvPr>
        </p:nvSpPr>
        <p:spPr/>
        <p:txBody>
          <a:bodyPr/>
          <a:lstStyle/>
          <a:p>
            <a:r>
              <a:rPr lang="tr-TR" b="1" dirty="0" smtClean="0"/>
              <a:t>AVANTAJLARI</a:t>
            </a:r>
          </a:p>
          <a:p>
            <a:pPr>
              <a:buNone/>
            </a:pPr>
            <a:endParaRPr lang="tr-TR" b="1" dirty="0" smtClean="0"/>
          </a:p>
          <a:p>
            <a:r>
              <a:rPr lang="tr-TR" dirty="0" smtClean="0"/>
              <a:t>Kullanımı kolaydır.</a:t>
            </a:r>
          </a:p>
          <a:p>
            <a:r>
              <a:rPr lang="tr-TR" dirty="0" smtClean="0"/>
              <a:t>El- ağız koordinasyonu gerektirmez.</a:t>
            </a:r>
          </a:p>
          <a:p>
            <a:r>
              <a:rPr lang="tr-TR" dirty="0" smtClean="0"/>
              <a:t>İtici gaz içermez.</a:t>
            </a:r>
            <a:endParaRPr lang="tr-TR" dirty="0"/>
          </a:p>
        </p:txBody>
      </p:sp>
      <p:sp>
        <p:nvSpPr>
          <p:cNvPr id="4" name="3 İçerik Yer Tutucusu"/>
          <p:cNvSpPr>
            <a:spLocks noGrp="1"/>
          </p:cNvSpPr>
          <p:nvPr>
            <p:ph sz="half" idx="2"/>
          </p:nvPr>
        </p:nvSpPr>
        <p:spPr/>
        <p:txBody>
          <a:bodyPr/>
          <a:lstStyle/>
          <a:p>
            <a:r>
              <a:rPr lang="tr-TR" b="1" dirty="0" smtClean="0"/>
              <a:t>DEZAVANTAJLARI</a:t>
            </a:r>
          </a:p>
          <a:p>
            <a:pPr>
              <a:buNone/>
            </a:pPr>
            <a:endParaRPr lang="tr-TR" b="1" dirty="0" smtClean="0"/>
          </a:p>
          <a:p>
            <a:r>
              <a:rPr lang="tr-TR" dirty="0" smtClean="0"/>
              <a:t>Pahalıdır</a:t>
            </a:r>
          </a:p>
          <a:p>
            <a:r>
              <a:rPr lang="tr-TR" dirty="0" smtClean="0"/>
              <a:t>Hastanın </a:t>
            </a:r>
            <a:r>
              <a:rPr lang="tr-TR" dirty="0" err="1" smtClean="0"/>
              <a:t>inhalasyon</a:t>
            </a:r>
            <a:r>
              <a:rPr lang="tr-TR" dirty="0" smtClean="0"/>
              <a:t> eforuna ihtiyaç duyar</a:t>
            </a:r>
          </a:p>
          <a:p>
            <a:r>
              <a:rPr lang="tr-TR" dirty="0" smtClean="0"/>
              <a:t>(yüksek akım hızı gereklidir)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lstStyle/>
          <a:p>
            <a:r>
              <a:rPr lang="tr-TR" b="1" dirty="0" smtClean="0"/>
              <a:t>KOAH</a:t>
            </a:r>
            <a:endParaRPr lang="tr-TR" dirty="0"/>
          </a:p>
        </p:txBody>
      </p:sp>
      <p:sp>
        <p:nvSpPr>
          <p:cNvPr id="3" name="2 İçerik Yer Tutucusu"/>
          <p:cNvSpPr>
            <a:spLocks noGrp="1"/>
          </p:cNvSpPr>
          <p:nvPr>
            <p:ph idx="1"/>
          </p:nvPr>
        </p:nvSpPr>
        <p:spPr>
          <a:xfrm>
            <a:off x="457200" y="1268760"/>
            <a:ext cx="8291264" cy="5589240"/>
          </a:xfrm>
        </p:spPr>
        <p:txBody>
          <a:bodyPr>
            <a:normAutofit fontScale="92500" lnSpcReduction="20000"/>
          </a:bodyPr>
          <a:lstStyle/>
          <a:p>
            <a:r>
              <a:rPr lang="tr-TR" dirty="0" smtClean="0"/>
              <a:t>ABD'de </a:t>
            </a:r>
            <a:r>
              <a:rPr lang="tr-TR" dirty="0" err="1" smtClean="0"/>
              <a:t>KOAH'lı</a:t>
            </a:r>
            <a:r>
              <a:rPr lang="tr-TR" dirty="0" smtClean="0"/>
              <a:t> bir hastanın yıllık maliyeti 10000 dolar </a:t>
            </a:r>
            <a:r>
              <a:rPr lang="tr-TR" dirty="0" smtClean="0"/>
              <a:t>civarındadır.</a:t>
            </a:r>
            <a:r>
              <a:rPr lang="tr-TR" baseline="30000" dirty="0" smtClean="0"/>
              <a:t>5</a:t>
            </a:r>
            <a:r>
              <a:rPr lang="tr-TR" dirty="0" smtClean="0"/>
              <a:t> </a:t>
            </a:r>
          </a:p>
          <a:p>
            <a:r>
              <a:rPr lang="tr-TR" dirty="0" smtClean="0"/>
              <a:t>Doğrudan </a:t>
            </a:r>
            <a:r>
              <a:rPr lang="tr-TR" dirty="0" smtClean="0"/>
              <a:t>KOAH maliyetinin ABD'de 20,4 milyar dolar, Avrupa Birliğinde ise 38,6 milyar </a:t>
            </a:r>
            <a:r>
              <a:rPr lang="tr-TR" dirty="0" smtClean="0"/>
              <a:t>avro </a:t>
            </a:r>
            <a:r>
              <a:rPr lang="tr-TR" dirty="0" smtClean="0"/>
              <a:t>olduğu </a:t>
            </a:r>
            <a:r>
              <a:rPr lang="tr-TR" dirty="0" smtClean="0"/>
              <a:t>hesaplanmıştır.</a:t>
            </a:r>
            <a:r>
              <a:rPr lang="tr-TR" baseline="30000" dirty="0" smtClean="0"/>
              <a:t>1</a:t>
            </a:r>
          </a:p>
          <a:p>
            <a:r>
              <a:rPr lang="tr-TR" dirty="0" smtClean="0"/>
              <a:t>KOAH ile ilgili risk faktörlerine </a:t>
            </a:r>
            <a:r>
              <a:rPr lang="tr-TR" dirty="0" err="1" smtClean="0"/>
              <a:t>maruziyetin</a:t>
            </a:r>
            <a:r>
              <a:rPr lang="tr-TR" dirty="0" smtClean="0"/>
              <a:t> devam etmesi ve nüfusun giderek yaşlanması nedeniyle önümüzdeki yıllarda küresel KOAH yükünün daha da artacağı tahmin </a:t>
            </a:r>
            <a:r>
              <a:rPr lang="tr-TR" dirty="0" smtClean="0"/>
              <a:t>edilmektedir.</a:t>
            </a:r>
            <a:r>
              <a:rPr lang="tr-TR" baseline="30000" dirty="0" smtClean="0"/>
              <a:t>1</a:t>
            </a:r>
          </a:p>
          <a:p>
            <a:r>
              <a:rPr lang="tr-TR" dirty="0" smtClean="0"/>
              <a:t> </a:t>
            </a:r>
            <a:r>
              <a:rPr lang="tr-TR" dirty="0" smtClean="0"/>
              <a:t>Bu yükün en önemli bölümünü </a:t>
            </a:r>
            <a:r>
              <a:rPr lang="tr-TR" dirty="0" smtClean="0"/>
              <a:t>İNHALER CİHAZ TEDAVİLERİ </a:t>
            </a:r>
            <a:r>
              <a:rPr lang="tr-TR" dirty="0" smtClean="0"/>
              <a:t>oluşturmaktadır.</a:t>
            </a:r>
            <a:endParaRPr lang="tr-TR" dirty="0" smtClean="0"/>
          </a:p>
          <a:p>
            <a:endParaRPr lang="tr-TR" dirty="0" smtClean="0"/>
          </a:p>
          <a:p>
            <a:pPr>
              <a:buNone/>
            </a:pPr>
            <a:r>
              <a:rPr lang="tr-TR" sz="1000" dirty="0" smtClean="0"/>
              <a:t>	1-Global </a:t>
            </a:r>
            <a:r>
              <a:rPr lang="tr-TR" sz="1000" dirty="0" err="1" smtClean="0"/>
              <a:t>Strategy</a:t>
            </a:r>
            <a:r>
              <a:rPr lang="tr-TR" sz="1000" dirty="0" smtClean="0"/>
              <a:t> </a:t>
            </a:r>
            <a:r>
              <a:rPr lang="tr-TR" sz="1000" dirty="0" err="1" smtClean="0"/>
              <a:t>for</a:t>
            </a:r>
            <a:r>
              <a:rPr lang="tr-TR" sz="1000" dirty="0" smtClean="0"/>
              <a:t> </a:t>
            </a:r>
            <a:r>
              <a:rPr lang="tr-TR" sz="1000" dirty="0" err="1" smtClean="0"/>
              <a:t>the</a:t>
            </a:r>
            <a:r>
              <a:rPr lang="tr-TR" sz="1000" dirty="0" smtClean="0"/>
              <a:t> </a:t>
            </a:r>
            <a:r>
              <a:rPr lang="tr-TR" sz="1000" dirty="0" err="1" smtClean="0"/>
              <a:t>Diagnosis</a:t>
            </a:r>
            <a:r>
              <a:rPr lang="tr-TR" sz="1000" dirty="0" smtClean="0"/>
              <a:t>, </a:t>
            </a:r>
            <a:r>
              <a:rPr lang="tr-TR" sz="1000" dirty="0" err="1" smtClean="0"/>
              <a:t>Management</a:t>
            </a:r>
            <a:r>
              <a:rPr lang="tr-TR" sz="1000" dirty="0" smtClean="0"/>
              <a:t> </a:t>
            </a:r>
            <a:r>
              <a:rPr lang="tr-TR" sz="1000" dirty="0" err="1" smtClean="0"/>
              <a:t>and</a:t>
            </a:r>
            <a:r>
              <a:rPr lang="tr-TR" sz="1000" dirty="0" smtClean="0"/>
              <a:t> </a:t>
            </a:r>
            <a:r>
              <a:rPr lang="tr-TR" sz="1000" dirty="0" err="1" smtClean="0"/>
              <a:t>Prevention</a:t>
            </a:r>
            <a:r>
              <a:rPr lang="tr-TR" sz="1000" dirty="0" smtClean="0"/>
              <a:t> of COPD, Global </a:t>
            </a:r>
            <a:r>
              <a:rPr lang="tr-TR" sz="1000" dirty="0" err="1" smtClean="0"/>
              <a:t>Initiative</a:t>
            </a:r>
            <a:r>
              <a:rPr lang="tr-TR" sz="1000" dirty="0" smtClean="0"/>
              <a:t> </a:t>
            </a:r>
            <a:r>
              <a:rPr lang="tr-TR" sz="1000" dirty="0" err="1" smtClean="0"/>
              <a:t>for</a:t>
            </a:r>
            <a:r>
              <a:rPr lang="tr-TR" sz="1000" dirty="0" smtClean="0"/>
              <a:t> </a:t>
            </a:r>
            <a:r>
              <a:rPr lang="tr-TR" sz="1000" dirty="0" err="1" smtClean="0"/>
              <a:t>Chronic</a:t>
            </a:r>
            <a:r>
              <a:rPr lang="tr-TR" sz="1000" dirty="0" smtClean="0"/>
              <a:t> </a:t>
            </a:r>
            <a:r>
              <a:rPr lang="tr-TR" sz="1000" dirty="0" err="1" smtClean="0"/>
              <a:t>Obstructive</a:t>
            </a:r>
            <a:r>
              <a:rPr lang="tr-TR" sz="1000" dirty="0" smtClean="0"/>
              <a:t> </a:t>
            </a:r>
            <a:r>
              <a:rPr lang="tr-TR" sz="1000" dirty="0" err="1" smtClean="0"/>
              <a:t>Lung</a:t>
            </a:r>
            <a:r>
              <a:rPr lang="tr-TR" sz="1000" dirty="0" smtClean="0"/>
              <a:t> </a:t>
            </a:r>
            <a:r>
              <a:rPr lang="tr-TR" sz="1000" dirty="0" err="1" smtClean="0"/>
              <a:t>Disease</a:t>
            </a:r>
            <a:r>
              <a:rPr lang="tr-TR" sz="1000" dirty="0" smtClean="0"/>
              <a:t> (GOLD). ). </a:t>
            </a:r>
            <a:r>
              <a:rPr lang="tr-TR" sz="1000" u="sng" dirty="0" smtClean="0">
                <a:hlinkClick r:id="rId2"/>
              </a:rPr>
              <a:t>http://www.</a:t>
            </a:r>
            <a:r>
              <a:rPr lang="tr-TR" sz="1000" u="sng" dirty="0" err="1" smtClean="0">
                <a:hlinkClick r:id="rId2"/>
              </a:rPr>
              <a:t>goldcopd</a:t>
            </a:r>
            <a:r>
              <a:rPr lang="tr-TR" sz="1000" u="sng" dirty="0" smtClean="0">
                <a:hlinkClick r:id="rId2"/>
              </a:rPr>
              <a:t>.org/</a:t>
            </a:r>
            <a:r>
              <a:rPr lang="tr-TR" sz="1000" u="sng" dirty="0" err="1" smtClean="0">
                <a:hlinkClick r:id="rId2"/>
              </a:rPr>
              <a:t>guidelines</a:t>
            </a:r>
            <a:r>
              <a:rPr lang="tr-TR" sz="1000" u="sng" dirty="0" smtClean="0">
                <a:hlinkClick r:id="rId2"/>
              </a:rPr>
              <a:t>-global-</a:t>
            </a:r>
            <a:r>
              <a:rPr lang="tr-TR" sz="1000" u="sng" dirty="0" err="1" smtClean="0">
                <a:hlinkClick r:id="rId2"/>
              </a:rPr>
              <a:t>strategy</a:t>
            </a:r>
            <a:r>
              <a:rPr lang="tr-TR" sz="1000" u="sng" dirty="0" smtClean="0">
                <a:hlinkClick r:id="rId2"/>
              </a:rPr>
              <a:t>-</a:t>
            </a:r>
            <a:r>
              <a:rPr lang="tr-TR" sz="1000" u="sng" dirty="0" err="1" smtClean="0">
                <a:hlinkClick r:id="rId2"/>
              </a:rPr>
              <a:t>for</a:t>
            </a:r>
            <a:r>
              <a:rPr lang="tr-TR" sz="1000" u="sng" dirty="0" smtClean="0">
                <a:hlinkClick r:id="rId2"/>
              </a:rPr>
              <a:t>-</a:t>
            </a:r>
            <a:r>
              <a:rPr lang="tr-TR" sz="1000" u="sng" dirty="0" err="1" smtClean="0">
                <a:hlinkClick r:id="rId2"/>
              </a:rPr>
              <a:t>diagnosis</a:t>
            </a:r>
            <a:r>
              <a:rPr lang="tr-TR" sz="1000" u="sng" dirty="0" smtClean="0">
                <a:hlinkClick r:id="rId2"/>
              </a:rPr>
              <a:t>-</a:t>
            </a:r>
            <a:r>
              <a:rPr lang="tr-TR" sz="1000" u="sng" dirty="0" err="1" smtClean="0">
                <a:hlinkClick r:id="rId2"/>
              </a:rPr>
              <a:t>management</a:t>
            </a:r>
            <a:r>
              <a:rPr lang="tr-TR" sz="1000" u="sng" dirty="0" smtClean="0">
                <a:hlinkClick r:id="rId2"/>
              </a:rPr>
              <a:t>.html </a:t>
            </a:r>
            <a:endParaRPr lang="tr-TR" sz="1000" u="sng" dirty="0" smtClean="0"/>
          </a:p>
          <a:p>
            <a:pPr>
              <a:buNone/>
            </a:pPr>
            <a:r>
              <a:rPr lang="tr-TR" sz="1000" dirty="0" smtClean="0"/>
              <a:t>	5- </a:t>
            </a:r>
            <a:r>
              <a:rPr lang="tr-TR" sz="1000" dirty="0" err="1" smtClean="0"/>
              <a:t>Hilleman</a:t>
            </a:r>
            <a:r>
              <a:rPr lang="tr-TR" sz="1000" dirty="0" smtClean="0"/>
              <a:t> DE, </a:t>
            </a:r>
            <a:r>
              <a:rPr lang="tr-TR" sz="1000" dirty="0" err="1" smtClean="0"/>
              <a:t>Dewan</a:t>
            </a:r>
            <a:r>
              <a:rPr lang="tr-TR" sz="1000" dirty="0" smtClean="0"/>
              <a:t> N, </a:t>
            </a:r>
            <a:r>
              <a:rPr lang="tr-TR" sz="1000" dirty="0" err="1" smtClean="0"/>
              <a:t>Malesker</a:t>
            </a:r>
            <a:r>
              <a:rPr lang="tr-TR" sz="1000" dirty="0" smtClean="0"/>
              <a:t> M, et al. </a:t>
            </a:r>
            <a:r>
              <a:rPr lang="tr-TR" sz="1000" dirty="0" err="1" smtClean="0"/>
              <a:t>Pharmacoeconomic</a:t>
            </a:r>
            <a:r>
              <a:rPr lang="tr-TR" sz="1000" dirty="0" smtClean="0"/>
              <a:t> </a:t>
            </a:r>
            <a:r>
              <a:rPr lang="tr-TR" sz="1000" dirty="0" err="1" smtClean="0"/>
              <a:t>evaluation</a:t>
            </a:r>
            <a:r>
              <a:rPr lang="tr-TR" sz="1000" dirty="0" smtClean="0"/>
              <a:t> of COPD. Chest2000;118:1278-1285</a:t>
            </a:r>
            <a:endParaRPr lang="tr-TR"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ÖDİ-KTİ KARŞILAŞTIRMASI</a:t>
            </a:r>
            <a:endParaRPr lang="tr-TR" b="1" dirty="0"/>
          </a:p>
        </p:txBody>
      </p:sp>
      <p:sp>
        <p:nvSpPr>
          <p:cNvPr id="3" name="2 İçerik Yer Tutucusu"/>
          <p:cNvSpPr>
            <a:spLocks noGrp="1"/>
          </p:cNvSpPr>
          <p:nvPr>
            <p:ph sz="half" idx="1"/>
          </p:nvPr>
        </p:nvSpPr>
        <p:spPr/>
        <p:txBody>
          <a:bodyPr>
            <a:normAutofit/>
          </a:bodyPr>
          <a:lstStyle/>
          <a:p>
            <a:pPr>
              <a:buNone/>
            </a:pPr>
            <a:r>
              <a:rPr lang="tr-TR" b="1" dirty="0" smtClean="0"/>
              <a:t>            ÖDİ</a:t>
            </a:r>
          </a:p>
          <a:p>
            <a:pPr>
              <a:buNone/>
            </a:pPr>
            <a:r>
              <a:rPr lang="tr-TR" dirty="0" smtClean="0"/>
              <a:t>Öğretilmesi zor</a:t>
            </a:r>
          </a:p>
          <a:p>
            <a:pPr>
              <a:buNone/>
            </a:pPr>
            <a:r>
              <a:rPr lang="tr-TR" dirty="0" smtClean="0"/>
              <a:t>Kullanılması zor</a:t>
            </a:r>
          </a:p>
          <a:p>
            <a:pPr>
              <a:buNone/>
            </a:pPr>
            <a:r>
              <a:rPr lang="tr-TR" dirty="0" err="1" smtClean="0"/>
              <a:t>Eşzamanlama</a:t>
            </a:r>
            <a:r>
              <a:rPr lang="tr-TR" dirty="0" smtClean="0"/>
              <a:t> gerekir.</a:t>
            </a:r>
          </a:p>
          <a:p>
            <a:pPr>
              <a:buNone/>
            </a:pPr>
            <a:r>
              <a:rPr lang="tr-TR" dirty="0" smtClean="0"/>
              <a:t>İtici gaz içerir.</a:t>
            </a:r>
          </a:p>
          <a:p>
            <a:pPr>
              <a:buNone/>
            </a:pPr>
            <a:r>
              <a:rPr lang="tr-TR" dirty="0" smtClean="0"/>
              <a:t>Düşük akım hızında kullanılabilir.</a:t>
            </a:r>
          </a:p>
          <a:p>
            <a:pPr>
              <a:buNone/>
            </a:pPr>
            <a:r>
              <a:rPr lang="tr-TR" dirty="0" smtClean="0"/>
              <a:t>UCUZDUR.</a:t>
            </a:r>
            <a:endParaRPr lang="tr-TR" dirty="0"/>
          </a:p>
        </p:txBody>
      </p:sp>
      <p:sp>
        <p:nvSpPr>
          <p:cNvPr id="4" name="3 İçerik Yer Tutucusu"/>
          <p:cNvSpPr>
            <a:spLocks noGrp="1"/>
          </p:cNvSpPr>
          <p:nvPr>
            <p:ph sz="half" idx="2"/>
          </p:nvPr>
        </p:nvSpPr>
        <p:spPr/>
        <p:txBody>
          <a:bodyPr>
            <a:normAutofit/>
          </a:bodyPr>
          <a:lstStyle/>
          <a:p>
            <a:pPr>
              <a:buNone/>
            </a:pPr>
            <a:r>
              <a:rPr lang="tr-TR" b="1" dirty="0" smtClean="0"/>
              <a:t>                KTİ</a:t>
            </a:r>
          </a:p>
          <a:p>
            <a:pPr>
              <a:buNone/>
            </a:pPr>
            <a:r>
              <a:rPr lang="tr-TR" dirty="0" smtClean="0"/>
              <a:t>Öğretilmesi </a:t>
            </a:r>
            <a:r>
              <a:rPr lang="tr-TR" dirty="0" smtClean="0"/>
              <a:t>kolay</a:t>
            </a:r>
            <a:endParaRPr lang="tr-TR" dirty="0" smtClean="0"/>
          </a:p>
          <a:p>
            <a:pPr>
              <a:buNone/>
            </a:pPr>
            <a:r>
              <a:rPr lang="tr-TR" dirty="0" smtClean="0"/>
              <a:t>Kullanılması kolay</a:t>
            </a:r>
            <a:endParaRPr lang="tr-TR" dirty="0" smtClean="0"/>
          </a:p>
          <a:p>
            <a:pPr>
              <a:buNone/>
            </a:pPr>
            <a:r>
              <a:rPr lang="tr-TR" dirty="0" err="1" smtClean="0"/>
              <a:t>Eşzamanlama</a:t>
            </a:r>
            <a:r>
              <a:rPr lang="tr-TR" dirty="0" smtClean="0"/>
              <a:t> </a:t>
            </a:r>
            <a:r>
              <a:rPr lang="tr-TR" dirty="0" smtClean="0"/>
              <a:t>gerekmez.</a:t>
            </a:r>
          </a:p>
          <a:p>
            <a:pPr>
              <a:buNone/>
            </a:pPr>
            <a:r>
              <a:rPr lang="tr-TR" dirty="0" smtClean="0"/>
              <a:t>İtici gaz </a:t>
            </a:r>
            <a:r>
              <a:rPr lang="tr-TR" dirty="0" smtClean="0"/>
              <a:t>içermez.</a:t>
            </a:r>
            <a:endParaRPr lang="tr-TR" dirty="0" smtClean="0"/>
          </a:p>
          <a:p>
            <a:pPr>
              <a:buNone/>
            </a:pPr>
            <a:r>
              <a:rPr lang="tr-TR" dirty="0" smtClean="0"/>
              <a:t>Yüksek akım hızında kullanılır.</a:t>
            </a:r>
          </a:p>
          <a:p>
            <a:pPr>
              <a:buNone/>
            </a:pPr>
            <a:r>
              <a:rPr lang="tr-TR" dirty="0" smtClean="0"/>
              <a:t>PAHALIDIR.</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b="1" dirty="0" smtClean="0"/>
              <a:t>İNHALER CİHAZ SEÇİMİ</a:t>
            </a:r>
            <a:endParaRPr lang="tr-TR" b="1" dirty="0"/>
          </a:p>
        </p:txBody>
      </p:sp>
      <p:sp>
        <p:nvSpPr>
          <p:cNvPr id="9" name="8 İçerik Yer Tutucusu"/>
          <p:cNvSpPr>
            <a:spLocks noGrp="1"/>
          </p:cNvSpPr>
          <p:nvPr>
            <p:ph idx="1"/>
          </p:nvPr>
        </p:nvSpPr>
        <p:spPr/>
        <p:txBody>
          <a:bodyPr>
            <a:normAutofit fontScale="92500"/>
          </a:bodyPr>
          <a:lstStyle/>
          <a:p>
            <a:pPr>
              <a:buNone/>
            </a:pPr>
            <a:r>
              <a:rPr lang="tr-TR" dirty="0" smtClean="0"/>
              <a:t>    YAŞ </a:t>
            </a:r>
            <a:r>
              <a:rPr lang="tr-TR" dirty="0" smtClean="0"/>
              <a:t>GRUPLARINA GÖRE </a:t>
            </a:r>
            <a:r>
              <a:rPr lang="tr-TR" dirty="0" smtClean="0"/>
              <a:t>ÖNERİLER</a:t>
            </a:r>
            <a:endParaRPr lang="tr-TR" dirty="0" smtClean="0"/>
          </a:p>
          <a:p>
            <a:r>
              <a:rPr lang="tr-TR" dirty="0" smtClean="0"/>
              <a:t> Bebekler                                </a:t>
            </a:r>
            <a:r>
              <a:rPr lang="tr-TR" dirty="0" err="1" smtClean="0"/>
              <a:t>Nebülizatör</a:t>
            </a:r>
            <a:endParaRPr lang="tr-TR" dirty="0" smtClean="0"/>
          </a:p>
          <a:p>
            <a:r>
              <a:rPr lang="tr-TR" dirty="0" smtClean="0"/>
              <a:t> </a:t>
            </a:r>
            <a:r>
              <a:rPr lang="tr-TR" dirty="0" smtClean="0"/>
              <a:t>Çocuklar</a:t>
            </a:r>
          </a:p>
          <a:p>
            <a:pPr>
              <a:buNone/>
            </a:pPr>
            <a:r>
              <a:rPr lang="tr-TR" dirty="0" smtClean="0"/>
              <a:t>     &lt; </a:t>
            </a:r>
            <a:r>
              <a:rPr lang="tr-TR" dirty="0" smtClean="0"/>
              <a:t>4 yaş </a:t>
            </a:r>
            <a:r>
              <a:rPr lang="tr-TR" dirty="0" smtClean="0"/>
              <a:t>                                   </a:t>
            </a:r>
            <a:r>
              <a:rPr lang="tr-TR" dirty="0" err="1" smtClean="0"/>
              <a:t>Nebülizatör</a:t>
            </a:r>
            <a:endParaRPr lang="tr-TR" dirty="0" smtClean="0"/>
          </a:p>
          <a:p>
            <a:pPr>
              <a:buNone/>
            </a:pPr>
            <a:r>
              <a:rPr lang="tr-TR" dirty="0" smtClean="0"/>
              <a:t>       4 </a:t>
            </a:r>
            <a:r>
              <a:rPr lang="tr-TR" dirty="0" smtClean="0"/>
              <a:t>yaş </a:t>
            </a:r>
            <a:r>
              <a:rPr lang="tr-TR" dirty="0" smtClean="0"/>
              <a:t>                                    ÖDİ+</a:t>
            </a:r>
            <a:r>
              <a:rPr lang="tr-TR" dirty="0" err="1" smtClean="0"/>
              <a:t>Spacer</a:t>
            </a:r>
            <a:endParaRPr lang="tr-TR" dirty="0" smtClean="0"/>
          </a:p>
          <a:p>
            <a:pPr>
              <a:buNone/>
            </a:pPr>
            <a:r>
              <a:rPr lang="tr-TR" dirty="0" smtClean="0"/>
              <a:t>       7 </a:t>
            </a:r>
            <a:r>
              <a:rPr lang="tr-TR" dirty="0" smtClean="0"/>
              <a:t>yaş </a:t>
            </a:r>
            <a:r>
              <a:rPr lang="tr-TR" dirty="0" smtClean="0"/>
              <a:t>                                    KTİ/ÖDİ/</a:t>
            </a:r>
            <a:r>
              <a:rPr lang="tr-TR" dirty="0" smtClean="0"/>
              <a:t> ÖDİ+</a:t>
            </a:r>
            <a:r>
              <a:rPr lang="tr-TR" dirty="0" err="1" smtClean="0"/>
              <a:t>Spacer</a:t>
            </a:r>
            <a:endParaRPr lang="tr-TR" dirty="0" smtClean="0"/>
          </a:p>
          <a:p>
            <a:r>
              <a:rPr lang="tr-TR" dirty="0" smtClean="0"/>
              <a:t> </a:t>
            </a:r>
            <a:r>
              <a:rPr lang="tr-TR" dirty="0" smtClean="0"/>
              <a:t>Yetişkin </a:t>
            </a:r>
            <a:r>
              <a:rPr lang="tr-TR" dirty="0" smtClean="0"/>
              <a:t>                                  KTİ/ÖDİ</a:t>
            </a:r>
            <a:endParaRPr lang="tr-TR" dirty="0" smtClean="0"/>
          </a:p>
          <a:p>
            <a:r>
              <a:rPr lang="tr-TR" dirty="0" smtClean="0"/>
              <a:t> </a:t>
            </a:r>
            <a:r>
              <a:rPr lang="tr-TR" dirty="0" smtClean="0"/>
              <a:t>Akut ataklar </a:t>
            </a:r>
            <a:r>
              <a:rPr lang="tr-TR" dirty="0" smtClean="0"/>
              <a:t>                          </a:t>
            </a:r>
            <a:r>
              <a:rPr lang="tr-TR" dirty="0" err="1" smtClean="0"/>
              <a:t>Nebülizatör</a:t>
            </a:r>
            <a:endParaRPr lang="tr-TR" dirty="0"/>
          </a:p>
        </p:txBody>
      </p:sp>
      <p:cxnSp>
        <p:nvCxnSpPr>
          <p:cNvPr id="11" name="10 Düz Ok Bağlayıcısı"/>
          <p:cNvCxnSpPr/>
          <p:nvPr/>
        </p:nvCxnSpPr>
        <p:spPr>
          <a:xfrm>
            <a:off x="2987824" y="2420888"/>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a:off x="3059832" y="3573016"/>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3059832" y="5229200"/>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a:off x="3131840" y="5733256"/>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a:off x="3059832" y="4149080"/>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a:off x="3059832" y="4653136"/>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t>SONUÇ:</a:t>
            </a:r>
            <a:endParaRPr lang="tr-TR" b="1" dirty="0"/>
          </a:p>
        </p:txBody>
      </p:sp>
      <p:sp>
        <p:nvSpPr>
          <p:cNvPr id="6" name="5 İçerik Yer Tutucusu"/>
          <p:cNvSpPr>
            <a:spLocks noGrp="1"/>
          </p:cNvSpPr>
          <p:nvPr>
            <p:ph idx="1"/>
          </p:nvPr>
        </p:nvSpPr>
        <p:spPr/>
        <p:txBody>
          <a:bodyPr/>
          <a:lstStyle/>
          <a:p>
            <a:r>
              <a:rPr lang="tr-TR" dirty="0" err="1" smtClean="0"/>
              <a:t>İnhaler</a:t>
            </a:r>
            <a:r>
              <a:rPr lang="tr-TR" dirty="0" smtClean="0"/>
              <a:t> </a:t>
            </a:r>
            <a:r>
              <a:rPr lang="tr-TR" dirty="0" smtClean="0"/>
              <a:t>ilaçların doğru kullanım tekniğini hastalara </a:t>
            </a:r>
            <a:r>
              <a:rPr lang="tr-TR" dirty="0" smtClean="0"/>
              <a:t>öğretmek çok önemli.</a:t>
            </a:r>
          </a:p>
          <a:p>
            <a:r>
              <a:rPr lang="tr-TR" dirty="0" smtClean="0"/>
              <a:t>İlacı yazan hekim tarafından birebir uygulamalı eğitim verilmeli, cihaz seçimi hastalarla beraber, ‘deneterek’ yapılmalıdır. </a:t>
            </a:r>
            <a:endParaRPr lang="tr-TR" dirty="0" smtClean="0"/>
          </a:p>
          <a:p>
            <a:r>
              <a:rPr lang="tr-TR" dirty="0" err="1" smtClean="0"/>
              <a:t>Repete</a:t>
            </a:r>
            <a:r>
              <a:rPr lang="tr-TR" dirty="0" smtClean="0"/>
              <a:t> işleminde dahi hastaların kullanım tekniği sorgulanmalı ve gözlenmelidir. </a:t>
            </a:r>
          </a:p>
          <a:p>
            <a:r>
              <a:rPr lang="tr-TR" dirty="0" smtClean="0"/>
              <a:t>Gereksiz cihaz değişimlerinden kaçınılmalıdır.</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260648"/>
            <a:ext cx="7920880" cy="6597352"/>
          </a:xfrm>
        </p:spPr>
        <p:txBody>
          <a:bodyPr>
            <a:normAutofit/>
          </a:bodyPr>
          <a:lstStyle/>
          <a:p>
            <a:r>
              <a:rPr lang="tr-TR" dirty="0" smtClean="0"/>
              <a:t>EN İYİ İNHALER CİHAZ;</a:t>
            </a:r>
          </a:p>
          <a:p>
            <a:r>
              <a:rPr lang="tr-TR" dirty="0" smtClean="0"/>
              <a:t>HASTANIN EN İYİ KULLANDIĞI CİHAZDIR….</a:t>
            </a:r>
          </a:p>
          <a:p>
            <a:endParaRPr lang="tr-TR" dirty="0" smtClean="0"/>
          </a:p>
          <a:p>
            <a:endParaRPr lang="tr-TR" dirty="0" smtClean="0"/>
          </a:p>
          <a:p>
            <a:endParaRPr lang="tr-TR" dirty="0" smtClean="0"/>
          </a:p>
          <a:p>
            <a:pPr>
              <a:buNone/>
            </a:pPr>
            <a:r>
              <a:rPr lang="tr-TR" dirty="0" smtClean="0"/>
              <a:t>                                                                            				</a:t>
            </a:r>
          </a:p>
          <a:p>
            <a:pPr>
              <a:buNone/>
            </a:pPr>
            <a:r>
              <a:rPr lang="tr-TR" i="1" dirty="0" smtClean="0">
                <a:latin typeface="Algerian" pitchFamily="82" charset="0"/>
              </a:rPr>
              <a:t>	</a:t>
            </a:r>
            <a:r>
              <a:rPr lang="tr-TR" i="1" dirty="0" smtClean="0">
                <a:latin typeface="Algerian" pitchFamily="82" charset="0"/>
              </a:rPr>
              <a:t>		</a:t>
            </a:r>
          </a:p>
          <a:p>
            <a:pPr>
              <a:buNone/>
            </a:pPr>
            <a:r>
              <a:rPr lang="tr-TR" i="1" dirty="0" smtClean="0">
                <a:latin typeface="Algerian" pitchFamily="82" charset="0"/>
              </a:rPr>
              <a:t>	</a:t>
            </a:r>
            <a:r>
              <a:rPr lang="tr-TR" i="1" dirty="0" smtClean="0">
                <a:latin typeface="Algerian" pitchFamily="82" charset="0"/>
              </a:rPr>
              <a:t>			</a:t>
            </a:r>
          </a:p>
          <a:p>
            <a:pPr>
              <a:buNone/>
            </a:pPr>
            <a:endParaRPr lang="tr-TR" i="1" dirty="0" smtClean="0">
              <a:latin typeface="Algerian" pitchFamily="82" charset="0"/>
            </a:endParaRPr>
          </a:p>
          <a:p>
            <a:pPr>
              <a:buNone/>
            </a:pPr>
            <a:r>
              <a:rPr lang="tr-TR" i="1" dirty="0" smtClean="0">
                <a:latin typeface="Algerian" pitchFamily="82" charset="0"/>
              </a:rPr>
              <a:t>						TEŞEKKÜRLER</a:t>
            </a:r>
            <a:r>
              <a:rPr lang="tr-TR" dirty="0" smtClean="0">
                <a:latin typeface="Algerian" pitchFamily="82" charset="0"/>
              </a:rPr>
              <a:t>  </a:t>
            </a:r>
            <a:r>
              <a:rPr lang="tr-TR" dirty="0" smtClean="0"/>
              <a:t>   </a:t>
            </a:r>
            <a:endParaRPr lang="tr-TR" dirty="0"/>
          </a:p>
        </p:txBody>
      </p:sp>
      <p:pic>
        <p:nvPicPr>
          <p:cNvPr id="4" name="Resim 3" descr="http://www.zararlari.net/wp-content/uploads/2010/03/sigara.jpg"/>
          <p:cNvPicPr>
            <a:picLocks noChangeAspect="1" noChangeArrowheads="1"/>
          </p:cNvPicPr>
          <p:nvPr/>
        </p:nvPicPr>
        <p:blipFill>
          <a:blip r:embed="rId2" cstate="print"/>
          <a:srcRect/>
          <a:stretch>
            <a:fillRect/>
          </a:stretch>
        </p:blipFill>
        <p:spPr bwMode="auto">
          <a:xfrm>
            <a:off x="323528" y="1700808"/>
            <a:ext cx="6120680" cy="4248150"/>
          </a:xfrm>
          <a:prstGeom prst="rect">
            <a:avLst/>
          </a:prstGeom>
          <a:noFill/>
          <a:ln w="9525">
            <a:noFill/>
            <a:miter lim="800000"/>
            <a:headEnd/>
            <a:tailEnd/>
          </a:ln>
        </p:spPr>
      </p:pic>
      <p:sp>
        <p:nvSpPr>
          <p:cNvPr id="5" name="4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39552" y="188640"/>
            <a:ext cx="8229600" cy="1143000"/>
          </a:xfrm>
        </p:spPr>
        <p:txBody>
          <a:bodyPr>
            <a:normAutofit/>
          </a:bodyPr>
          <a:lstStyle/>
          <a:p>
            <a:r>
              <a:rPr lang="tr-TR" b="1" kern="0" dirty="0" smtClean="0">
                <a:effectLst>
                  <a:outerShdw blurRad="38100" dist="38100" dir="2700000" algn="tl">
                    <a:srgbClr val="C0C0C0"/>
                  </a:outerShdw>
                </a:effectLst>
              </a:rPr>
              <a:t>ASTIM</a:t>
            </a:r>
            <a:endParaRPr lang="tr-TR" dirty="0"/>
          </a:p>
        </p:txBody>
      </p:sp>
      <p:sp>
        <p:nvSpPr>
          <p:cNvPr id="5" name="4 İçerik Yer Tutucusu"/>
          <p:cNvSpPr>
            <a:spLocks noGrp="1"/>
          </p:cNvSpPr>
          <p:nvPr>
            <p:ph idx="1"/>
          </p:nvPr>
        </p:nvSpPr>
        <p:spPr>
          <a:xfrm>
            <a:off x="457200" y="1196752"/>
            <a:ext cx="8229600" cy="5400600"/>
          </a:xfrm>
        </p:spPr>
        <p:txBody>
          <a:bodyPr>
            <a:normAutofit fontScale="47500" lnSpcReduction="20000"/>
          </a:bodyPr>
          <a:lstStyle/>
          <a:p>
            <a:pPr>
              <a:buNone/>
            </a:pPr>
            <a:r>
              <a:rPr lang="tr-TR" sz="5900" kern="0" dirty="0" smtClean="0"/>
              <a:t>Dünyada </a:t>
            </a:r>
            <a:r>
              <a:rPr lang="tr-TR" sz="5900" kern="0" dirty="0" smtClean="0"/>
              <a:t>300 milyon, ülkemizde 4 milyon </a:t>
            </a:r>
            <a:r>
              <a:rPr lang="tr-TR" sz="5900" kern="0" dirty="0" smtClean="0"/>
              <a:t>kişiyi etkilediği düşünülmektedir.</a:t>
            </a:r>
          </a:p>
          <a:p>
            <a:pPr>
              <a:buNone/>
            </a:pPr>
            <a:r>
              <a:rPr lang="tr-TR" sz="5900" kern="0" dirty="0" smtClean="0"/>
              <a:t>Görülme </a:t>
            </a:r>
            <a:r>
              <a:rPr lang="tr-TR" sz="5900" kern="0" dirty="0" smtClean="0"/>
              <a:t>sıklığı</a:t>
            </a:r>
            <a:r>
              <a:rPr lang="tr-TR" sz="5900" kern="0" dirty="0" smtClean="0"/>
              <a:t>:</a:t>
            </a:r>
            <a:r>
              <a:rPr lang="tr-TR" sz="5900" kern="0" dirty="0" smtClean="0"/>
              <a:t> </a:t>
            </a:r>
            <a:r>
              <a:rPr lang="tr-TR" sz="5900" kern="0" dirty="0" smtClean="0"/>
              <a:t> Çocuk </a:t>
            </a:r>
            <a:r>
              <a:rPr lang="tr-TR" sz="5900" kern="0" dirty="0" smtClean="0"/>
              <a:t>%5-10   </a:t>
            </a:r>
            <a:r>
              <a:rPr lang="tr-TR" sz="5900" kern="0" dirty="0" smtClean="0"/>
              <a:t>  </a:t>
            </a:r>
            <a:r>
              <a:rPr lang="tr-TR" sz="5900" kern="0" dirty="0" smtClean="0"/>
              <a:t>Erişkin %</a:t>
            </a:r>
            <a:r>
              <a:rPr lang="tr-TR" sz="5900" kern="0" dirty="0" smtClean="0"/>
              <a:t>2-6</a:t>
            </a:r>
          </a:p>
          <a:p>
            <a:pPr marL="273050" indent="-273050">
              <a:spcAft>
                <a:spcPct val="30000"/>
              </a:spcAft>
              <a:buClr>
                <a:schemeClr val="accent1"/>
              </a:buClr>
              <a:buSzPct val="100000"/>
              <a:buNone/>
            </a:pPr>
            <a:r>
              <a:rPr lang="tr-TR" sz="5900" dirty="0" smtClean="0"/>
              <a:t>Astım çok pahalı bir hastalık </a:t>
            </a:r>
          </a:p>
          <a:p>
            <a:pPr marL="273050" indent="-273050">
              <a:spcAft>
                <a:spcPct val="30000"/>
              </a:spcAft>
              <a:buClr>
                <a:schemeClr val="accent1"/>
              </a:buClr>
              <a:buSzPct val="100000"/>
              <a:buNone/>
            </a:pPr>
            <a:r>
              <a:rPr lang="tr-TR" sz="5900" dirty="0" smtClean="0"/>
              <a:t>ABD</a:t>
            </a:r>
            <a:r>
              <a:rPr lang="tr-TR" sz="5900" dirty="0" smtClean="0"/>
              <a:t>: 12 milyar $/</a:t>
            </a:r>
            <a:r>
              <a:rPr lang="tr-TR" sz="5900" dirty="0" smtClean="0"/>
              <a:t>yıl,           AB</a:t>
            </a:r>
            <a:r>
              <a:rPr lang="tr-TR" sz="5900" dirty="0" smtClean="0"/>
              <a:t>:	17 Milyar €/</a:t>
            </a:r>
            <a:r>
              <a:rPr lang="tr-TR" sz="5900" dirty="0" smtClean="0"/>
              <a:t>yıl,</a:t>
            </a:r>
          </a:p>
          <a:p>
            <a:pPr marL="273050" indent="-273050">
              <a:spcAft>
                <a:spcPct val="30000"/>
              </a:spcAft>
              <a:buClr>
                <a:schemeClr val="accent1"/>
              </a:buClr>
              <a:buSzPct val="100000"/>
              <a:buNone/>
            </a:pPr>
            <a:r>
              <a:rPr lang="tr-TR" sz="5900" dirty="0" smtClean="0"/>
              <a:t>Hasta başına maliyet ise;</a:t>
            </a:r>
          </a:p>
          <a:p>
            <a:pPr marL="273050" indent="-273050">
              <a:spcAft>
                <a:spcPct val="30000"/>
              </a:spcAft>
              <a:buClr>
                <a:schemeClr val="accent1"/>
              </a:buClr>
              <a:buSzPct val="100000"/>
              <a:buNone/>
            </a:pPr>
            <a:r>
              <a:rPr lang="tr-TR" sz="5900" dirty="0" smtClean="0"/>
              <a:t>Hafif     1336 $,  Orta     2407 $,   Şiddetli      6393 $ olarak </a:t>
            </a:r>
            <a:r>
              <a:rPr lang="tr-TR" sz="5900" dirty="0" smtClean="0"/>
              <a:t>bulunmuştur </a:t>
            </a:r>
          </a:p>
          <a:p>
            <a:pPr marL="273050" lvl="1" indent="-273050">
              <a:spcAft>
                <a:spcPct val="30000"/>
              </a:spcAft>
              <a:buClr>
                <a:schemeClr val="accent1"/>
              </a:buClr>
              <a:buSzPct val="100000"/>
              <a:buNone/>
            </a:pPr>
            <a:r>
              <a:rPr lang="tr-TR" sz="5900" dirty="0" smtClean="0"/>
              <a:t>Türkiye’de </a:t>
            </a:r>
            <a:r>
              <a:rPr lang="tr-TR" sz="5900" dirty="0" smtClean="0"/>
              <a:t>hasta başı </a:t>
            </a:r>
            <a:r>
              <a:rPr lang="tr-TR" sz="5900" dirty="0" smtClean="0"/>
              <a:t>maliyet 1344 </a:t>
            </a:r>
            <a:r>
              <a:rPr lang="tr-TR" sz="5900" dirty="0" smtClean="0"/>
              <a:t>$/</a:t>
            </a:r>
            <a:r>
              <a:rPr lang="tr-TR" sz="5900" dirty="0" smtClean="0"/>
              <a:t>yıl.</a:t>
            </a:r>
          </a:p>
          <a:p>
            <a:pPr marL="273050" lvl="1" indent="-273050">
              <a:spcAft>
                <a:spcPct val="30000"/>
              </a:spcAft>
              <a:buClr>
                <a:schemeClr val="accent1"/>
              </a:buClr>
              <a:buSzPct val="100000"/>
              <a:buNone/>
            </a:pPr>
            <a:r>
              <a:rPr lang="tr-TR" sz="5900" dirty="0" smtClean="0"/>
              <a:t>Maliyetin büyük bölümünü İNHALER CİHAZ TEDAVİLERİ </a:t>
            </a:r>
            <a:r>
              <a:rPr lang="tr-TR" sz="5900" dirty="0" smtClean="0"/>
              <a:t>oluşturmaktadır.</a:t>
            </a:r>
            <a:endParaRPr lang="tr-TR" sz="5900" dirty="0" smtClean="0"/>
          </a:p>
          <a:p>
            <a:pPr marL="273050" lvl="1" indent="-273050">
              <a:spcAft>
                <a:spcPct val="30000"/>
              </a:spcAft>
              <a:buClr>
                <a:schemeClr val="accent1"/>
              </a:buClr>
              <a:buSzPct val="100000"/>
              <a:buNone/>
            </a:pPr>
            <a:r>
              <a:rPr lang="tr-TR" sz="1800" b="1" dirty="0" smtClean="0">
                <a:latin typeface="Calibri" pitchFamily="34" charset="0"/>
              </a:rPr>
              <a:t>6- </a:t>
            </a:r>
            <a:r>
              <a:rPr lang="tr-TR" sz="1800" dirty="0" smtClean="0"/>
              <a:t>Adnan Yılmaz, </a:t>
            </a:r>
            <a:r>
              <a:rPr lang="tr-TR" sz="1800" dirty="0" smtClean="0"/>
              <a:t>Feyza </a:t>
            </a:r>
            <a:r>
              <a:rPr lang="tr-TR" sz="1800" dirty="0" smtClean="0"/>
              <a:t>Erkan. </a:t>
            </a:r>
            <a:r>
              <a:rPr lang="tr-TR" sz="1800" b="1" dirty="0" smtClean="0"/>
              <a:t>Astımda Maliyet-Etkinlik </a:t>
            </a:r>
            <a:r>
              <a:rPr lang="tr-TR" sz="1800" b="1" dirty="0" smtClean="0"/>
              <a:t>Analizleri. </a:t>
            </a:r>
            <a:r>
              <a:rPr lang="tr-TR" sz="1800" b="1" dirty="0" smtClean="0"/>
              <a:t>Türk </a:t>
            </a:r>
            <a:r>
              <a:rPr lang="tr-TR" sz="1800" b="1" dirty="0" err="1" smtClean="0"/>
              <a:t>Toraks</a:t>
            </a:r>
            <a:r>
              <a:rPr lang="tr-TR" sz="1800" b="1" dirty="0" smtClean="0"/>
              <a:t> </a:t>
            </a:r>
            <a:r>
              <a:rPr lang="tr-TR" sz="1800" b="1" dirty="0" smtClean="0"/>
              <a:t>Dergisi. </a:t>
            </a:r>
            <a:r>
              <a:rPr lang="tr-TR" sz="1800" b="1" dirty="0" smtClean="0"/>
              <a:t>Nisan 2002, Cilt 3, Sayı 1, </a:t>
            </a:r>
            <a:r>
              <a:rPr lang="tr-TR" sz="1800" b="1" dirty="0" smtClean="0"/>
              <a:t>Sayfa </a:t>
            </a:r>
            <a:r>
              <a:rPr lang="tr-TR" sz="1800" b="1" dirty="0" smtClean="0"/>
              <a:t>070-074</a:t>
            </a:r>
            <a:endParaRPr lang="tr-TR" sz="1800" b="1" dirty="0" smtClean="0">
              <a:latin typeface="Calibri" pitchFamily="34" charset="0"/>
            </a:endParaRPr>
          </a:p>
          <a:p>
            <a:pPr>
              <a:buNone/>
            </a:pPr>
            <a:endParaRPr lang="tr-TR" b="1" kern="0" dirty="0" smtClean="0">
              <a:effectLst>
                <a:outerShdw blurRad="38100" dist="38100" dir="2700000" algn="tl">
                  <a:srgbClr val="C0C0C0"/>
                </a:outerShdw>
              </a:effectLst>
            </a:endParaRPr>
          </a:p>
          <a:p>
            <a:endParaRPr lang="tr-TR" dirty="0"/>
          </a:p>
        </p:txBody>
      </p:sp>
      <p:sp>
        <p:nvSpPr>
          <p:cNvPr id="7" name="6 Sağ Ok"/>
          <p:cNvSpPr/>
          <p:nvPr/>
        </p:nvSpPr>
        <p:spPr>
          <a:xfrm>
            <a:off x="1259632" y="422108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3563888" y="422108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Sağ Ok"/>
          <p:cNvSpPr/>
          <p:nvPr/>
        </p:nvSpPr>
        <p:spPr>
          <a:xfrm>
            <a:off x="6372200" y="422108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Astım ve </a:t>
            </a:r>
            <a:r>
              <a:rPr lang="tr-TR" dirty="0" smtClean="0"/>
              <a:t>KOAH tedavisinde,</a:t>
            </a:r>
          </a:p>
          <a:p>
            <a:r>
              <a:rPr lang="tr-TR" dirty="0" smtClean="0"/>
              <a:t> oral-</a:t>
            </a:r>
            <a:r>
              <a:rPr lang="tr-TR" dirty="0" err="1" smtClean="0"/>
              <a:t>parenteral</a:t>
            </a:r>
            <a:r>
              <a:rPr lang="tr-TR" dirty="0" smtClean="0"/>
              <a:t> </a:t>
            </a:r>
            <a:r>
              <a:rPr lang="tr-TR" dirty="0" smtClean="0"/>
              <a:t>yola </a:t>
            </a:r>
            <a:r>
              <a:rPr lang="tr-TR" dirty="0" smtClean="0"/>
              <a:t>kıyasla,</a:t>
            </a:r>
          </a:p>
          <a:p>
            <a:r>
              <a:rPr lang="tr-TR" dirty="0" smtClean="0"/>
              <a:t> </a:t>
            </a:r>
            <a:r>
              <a:rPr lang="tr-TR" dirty="0" err="1" smtClean="0"/>
              <a:t>aerosol</a:t>
            </a:r>
            <a:r>
              <a:rPr lang="tr-TR" dirty="0" smtClean="0"/>
              <a:t> </a:t>
            </a:r>
            <a:r>
              <a:rPr lang="tr-TR" dirty="0" smtClean="0"/>
              <a:t>tedavisi tercih </a:t>
            </a:r>
            <a:r>
              <a:rPr lang="tr-TR" dirty="0" smtClean="0"/>
              <a:t>edilmektedir.</a:t>
            </a:r>
            <a:r>
              <a:rPr lang="tr-TR" baseline="30000" dirty="0" smtClean="0"/>
              <a:t>7,8</a:t>
            </a:r>
          </a:p>
          <a:p>
            <a:pPr>
              <a:buNone/>
            </a:pPr>
            <a:endParaRPr lang="tr-TR" dirty="0" smtClean="0"/>
          </a:p>
          <a:p>
            <a:pPr>
              <a:buNone/>
            </a:pPr>
            <a:r>
              <a:rPr lang="tr-TR" dirty="0" smtClean="0"/>
              <a:t>	</a:t>
            </a:r>
            <a:r>
              <a:rPr lang="tr-TR" dirty="0" smtClean="0"/>
              <a:t>AEROSOL- İNHALER TEDAVİNİN BİRÇOK AVANTAJI VARDIR.</a:t>
            </a:r>
            <a:endParaRPr lang="tr-TR" dirty="0" smtClean="0"/>
          </a:p>
          <a:p>
            <a:pPr>
              <a:buNone/>
            </a:pPr>
            <a:endParaRPr lang="tr-TR" sz="1000" dirty="0" smtClean="0"/>
          </a:p>
          <a:p>
            <a:pPr>
              <a:buNone/>
            </a:pPr>
            <a:endParaRPr lang="tr-TR" sz="1000" dirty="0" smtClean="0"/>
          </a:p>
          <a:p>
            <a:pPr>
              <a:buNone/>
            </a:pPr>
            <a:r>
              <a:rPr lang="tr-TR" sz="1000" dirty="0" smtClean="0"/>
              <a:t>7-N</a:t>
            </a:r>
            <a:r>
              <a:rPr lang="en-US" sz="1000" dirty="0" err="1" smtClean="0"/>
              <a:t>ational</a:t>
            </a:r>
            <a:r>
              <a:rPr lang="en-US" sz="1000" dirty="0" smtClean="0"/>
              <a:t> </a:t>
            </a:r>
            <a:r>
              <a:rPr lang="en-US" sz="1000" dirty="0" err="1" smtClean="0"/>
              <a:t>Astma</a:t>
            </a:r>
            <a:r>
              <a:rPr lang="en-US" sz="1000" dirty="0" smtClean="0"/>
              <a:t> Education and Prevention Program-Guidelines for the diagnosis and management April 1997</a:t>
            </a:r>
            <a:r>
              <a:rPr lang="tr-TR" sz="1000" dirty="0" smtClean="0"/>
              <a:t>.</a:t>
            </a:r>
          </a:p>
          <a:p>
            <a:pPr>
              <a:buNone/>
            </a:pPr>
            <a:r>
              <a:rPr lang="tr-TR" sz="1000" dirty="0" smtClean="0"/>
              <a:t>8-</a:t>
            </a:r>
            <a:r>
              <a:rPr lang="en-US" sz="1000" dirty="0" smtClean="0"/>
              <a:t>National </a:t>
            </a:r>
            <a:r>
              <a:rPr lang="en-US" sz="1000" dirty="0" err="1" smtClean="0"/>
              <a:t>Lung,Heart,Blood</a:t>
            </a:r>
            <a:r>
              <a:rPr lang="en-US" sz="1000" dirty="0" smtClean="0"/>
              <a:t> </a:t>
            </a:r>
            <a:r>
              <a:rPr lang="en-US" sz="1000" dirty="0" err="1" smtClean="0"/>
              <a:t>Institude</a:t>
            </a:r>
            <a:r>
              <a:rPr lang="en-US" sz="1000" dirty="0" smtClean="0"/>
              <a:t>, WHO,GOLD Am J </a:t>
            </a:r>
            <a:r>
              <a:rPr lang="en-US" sz="1000" dirty="0" err="1" smtClean="0"/>
              <a:t>Respir</a:t>
            </a:r>
            <a:r>
              <a:rPr lang="en-US" sz="1000" dirty="0" smtClean="0"/>
              <a:t> </a:t>
            </a:r>
            <a:r>
              <a:rPr lang="en-US" sz="1000" dirty="0" err="1" smtClean="0"/>
              <a:t>Crit</a:t>
            </a:r>
            <a:r>
              <a:rPr lang="en-US" sz="1000" dirty="0" smtClean="0"/>
              <a:t> Care Med 2001;163,1256-1276</a:t>
            </a:r>
            <a:endParaRPr lang="tr-TR" sz="1000" dirty="0" smtClean="0"/>
          </a:p>
          <a:p>
            <a:pPr>
              <a:buNone/>
            </a:pPr>
            <a:endParaRPr lang="tr-T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NEDEN İNHALER CİHAZ TEDAVİSİ?</a:t>
            </a:r>
            <a:endParaRPr lang="tr-TR" b="1" dirty="0"/>
          </a:p>
        </p:txBody>
      </p:sp>
      <p:sp>
        <p:nvSpPr>
          <p:cNvPr id="3" name="2 İçerik Yer Tutucusu"/>
          <p:cNvSpPr>
            <a:spLocks noGrp="1"/>
          </p:cNvSpPr>
          <p:nvPr>
            <p:ph idx="1"/>
          </p:nvPr>
        </p:nvSpPr>
        <p:spPr>
          <a:xfrm>
            <a:off x="457200" y="1600200"/>
            <a:ext cx="8435280" cy="4525963"/>
          </a:xfrm>
        </p:spPr>
        <p:txBody>
          <a:bodyPr>
            <a:normAutofit lnSpcReduction="10000"/>
          </a:bodyPr>
          <a:lstStyle/>
          <a:p>
            <a:pPr>
              <a:lnSpc>
                <a:spcPct val="120000"/>
              </a:lnSpc>
              <a:spcAft>
                <a:spcPct val="30000"/>
              </a:spcAft>
              <a:buClr>
                <a:schemeClr val="hlink"/>
              </a:buClr>
              <a:buSzPct val="80000"/>
              <a:defRPr/>
            </a:pPr>
            <a:r>
              <a:rPr lang="tr-TR" b="1" kern="0" dirty="0" smtClean="0"/>
              <a:t>İstenen yerde etki oluşur</a:t>
            </a:r>
          </a:p>
          <a:p>
            <a:pPr>
              <a:lnSpc>
                <a:spcPct val="120000"/>
              </a:lnSpc>
              <a:spcAft>
                <a:spcPct val="30000"/>
              </a:spcAft>
              <a:buClr>
                <a:schemeClr val="hlink"/>
              </a:buClr>
              <a:buSzPct val="80000"/>
              <a:defRPr/>
            </a:pPr>
            <a:r>
              <a:rPr lang="tr-TR" b="1" kern="0" dirty="0" smtClean="0"/>
              <a:t>Daha az dozda ilaç yeterli olur</a:t>
            </a:r>
          </a:p>
          <a:p>
            <a:pPr>
              <a:lnSpc>
                <a:spcPct val="120000"/>
              </a:lnSpc>
              <a:spcAft>
                <a:spcPct val="30000"/>
              </a:spcAft>
              <a:buClr>
                <a:schemeClr val="hlink"/>
              </a:buClr>
              <a:buSzPct val="80000"/>
              <a:defRPr/>
            </a:pPr>
            <a:r>
              <a:rPr lang="tr-TR" b="1" kern="0" dirty="0" smtClean="0"/>
              <a:t>Daha az yan etki oluşur</a:t>
            </a:r>
          </a:p>
          <a:p>
            <a:r>
              <a:rPr lang="tr-TR" b="1" dirty="0" smtClean="0"/>
              <a:t>Oral kullanıma göre ilacın etkisi daha </a:t>
            </a:r>
            <a:r>
              <a:rPr lang="tr-TR" b="1" dirty="0" smtClean="0"/>
              <a:t>erken başlar</a:t>
            </a:r>
          </a:p>
          <a:p>
            <a:r>
              <a:rPr lang="tr-TR" b="1" dirty="0" smtClean="0"/>
              <a:t>Bronş mukozasındaki </a:t>
            </a:r>
            <a:r>
              <a:rPr lang="tr-TR" b="1" dirty="0" smtClean="0"/>
              <a:t>metabolizmaları yavaş olduğu </a:t>
            </a:r>
            <a:r>
              <a:rPr lang="tr-TR" b="1" dirty="0" smtClean="0"/>
              <a:t>için etkileri daha uzun </a:t>
            </a:r>
            <a:r>
              <a:rPr lang="tr-TR" b="1" dirty="0" smtClean="0"/>
              <a:t>sürer</a:t>
            </a:r>
            <a:endParaRPr lang="tr-T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İNHALER TEDAVİNİN DEZAVANTAJLARI NELERDİR?</a:t>
            </a:r>
            <a:endParaRPr lang="tr-TR" b="1" dirty="0"/>
          </a:p>
        </p:txBody>
      </p:sp>
      <p:sp>
        <p:nvSpPr>
          <p:cNvPr id="3" name="2 İçerik Yer Tutucusu"/>
          <p:cNvSpPr>
            <a:spLocks noGrp="1"/>
          </p:cNvSpPr>
          <p:nvPr>
            <p:ph idx="1"/>
          </p:nvPr>
        </p:nvSpPr>
        <p:spPr/>
        <p:txBody>
          <a:bodyPr/>
          <a:lstStyle/>
          <a:p>
            <a:r>
              <a:rPr lang="tr-TR" dirty="0" smtClean="0"/>
              <a:t>Pahalı olması (oral- </a:t>
            </a:r>
            <a:r>
              <a:rPr lang="tr-TR" dirty="0" err="1" smtClean="0"/>
              <a:t>parenteral</a:t>
            </a:r>
            <a:r>
              <a:rPr lang="tr-TR" dirty="0" smtClean="0"/>
              <a:t> formlara göre 10-100 kat daha pahalı)</a:t>
            </a:r>
          </a:p>
          <a:p>
            <a:r>
              <a:rPr lang="tr-TR" dirty="0" smtClean="0"/>
              <a:t>Hastaya kullanımını tarif etme- öğretme zorunluluğu</a:t>
            </a:r>
          </a:p>
          <a:p>
            <a:r>
              <a:rPr lang="tr-TR" dirty="0" smtClean="0"/>
              <a:t>Halk arasındaki yanlış inanışları giderme gerekliliği</a:t>
            </a:r>
          </a:p>
          <a:p>
            <a:pPr>
              <a:buNone/>
            </a:pPr>
            <a:r>
              <a:rPr lang="tr-TR" i="1" dirty="0" smtClean="0"/>
              <a:t>(Bağımlılık- alışkanlık yapar, akciğerleri kurutur, başlayınca hep ister, kortizonlu, kilo aldırır vs..)</a:t>
            </a:r>
            <a:endParaRPr lang="tr-TR"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6021288"/>
          </a:xfrm>
        </p:spPr>
        <p:txBody>
          <a:bodyPr>
            <a:normAutofit/>
          </a:bodyPr>
          <a:lstStyle/>
          <a:p>
            <a:r>
              <a:rPr lang="tr-TR" dirty="0" err="1" smtClean="0"/>
              <a:t>İnhaler</a:t>
            </a:r>
            <a:r>
              <a:rPr lang="tr-TR" dirty="0" smtClean="0"/>
              <a:t> cihazlar farklıdır,</a:t>
            </a:r>
          </a:p>
          <a:p>
            <a:r>
              <a:rPr lang="tr-TR" dirty="0" smtClean="0"/>
              <a:t>Tablet, şurup gibi alışageldik şekilde reçeteye yazılıp gönderilemez,</a:t>
            </a:r>
          </a:p>
          <a:p>
            <a:r>
              <a:rPr lang="tr-TR" dirty="0" smtClean="0"/>
              <a:t>Hastaların çoğu kendi doğru kullanmayı beceremez</a:t>
            </a:r>
          </a:p>
          <a:p>
            <a:r>
              <a:rPr lang="tr-TR" dirty="0" smtClean="0"/>
              <a:t>Eczacılar tarif etmez….</a:t>
            </a:r>
          </a:p>
          <a:p>
            <a:r>
              <a:rPr lang="tr-TR" dirty="0" smtClean="0"/>
              <a:t>VE SONUÇTA ‘’ÖĞRETİLMEDİĞİ TAKDİRDE’’ HASTALARIN YAKLAŞIK </a:t>
            </a:r>
            <a:r>
              <a:rPr lang="tr-TR" b="1" u="sng" dirty="0" smtClean="0"/>
              <a:t>YARISI</a:t>
            </a:r>
            <a:r>
              <a:rPr lang="tr-TR" dirty="0" smtClean="0"/>
              <a:t> İLACI DOĞRU KULLANAMAZ.</a:t>
            </a:r>
            <a:r>
              <a:rPr lang="tr-TR" baseline="30000" dirty="0" smtClean="0"/>
              <a:t>9</a:t>
            </a:r>
          </a:p>
          <a:p>
            <a:endParaRPr lang="tr-TR" baseline="30000" dirty="0" smtClean="0"/>
          </a:p>
          <a:p>
            <a:pPr>
              <a:buNone/>
            </a:pPr>
            <a:endParaRPr lang="tr-TR" baseline="30000" dirty="0" smtClean="0"/>
          </a:p>
          <a:p>
            <a:pPr>
              <a:buNone/>
            </a:pPr>
            <a:r>
              <a:rPr lang="tr-TR" sz="1000" dirty="0" smtClean="0"/>
              <a:t>	9- </a:t>
            </a:r>
            <a:r>
              <a:rPr lang="tr-TR" sz="1000" dirty="0" smtClean="0"/>
              <a:t>Aydemir Y. </a:t>
            </a:r>
            <a:r>
              <a:rPr lang="tr-TR" sz="1000" dirty="0" err="1" smtClean="0"/>
              <a:t>İnhaler</a:t>
            </a:r>
            <a:r>
              <a:rPr lang="tr-TR" sz="1000" dirty="0" smtClean="0"/>
              <a:t> Cihazların Hatalı Kullanımı-Etkili Faktörler ve Eğitimin </a:t>
            </a:r>
            <a:r>
              <a:rPr lang="tr-TR" sz="1000" dirty="0" smtClean="0"/>
              <a:t>Rolü</a:t>
            </a:r>
            <a:r>
              <a:rPr lang="tr-TR" sz="1000" dirty="0" smtClean="0"/>
              <a:t>. Solunum 2013; 15(1):32-38</a:t>
            </a:r>
            <a:endParaRPr lang="tr-T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1299</Words>
  <Application>Microsoft Office PowerPoint</Application>
  <PresentationFormat>Ekran Gösterisi (4:3)</PresentationFormat>
  <Paragraphs>225</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İNHALASYON TEDAVİSİ VE ETKİN CİHAZ KULLANIMI </vt:lpstr>
      <vt:lpstr>KOAH</vt:lpstr>
      <vt:lpstr>KOAH</vt:lpstr>
      <vt:lpstr>KOAH</vt:lpstr>
      <vt:lpstr>ASTIM</vt:lpstr>
      <vt:lpstr>Slayt 6</vt:lpstr>
      <vt:lpstr>NEDEN İNHALER CİHAZ TEDAVİSİ?</vt:lpstr>
      <vt:lpstr>İNHALER TEDAVİNİN DEZAVANTAJLARI NELERDİR?</vt:lpstr>
      <vt:lpstr>Slayt 9</vt:lpstr>
      <vt:lpstr>300 hastalık, gerçek yaşam, kesitsel çalışma9</vt:lpstr>
      <vt:lpstr>Slayt 11</vt:lpstr>
      <vt:lpstr>Slayt 12</vt:lpstr>
      <vt:lpstr>Slayt 13</vt:lpstr>
      <vt:lpstr>Slayt 14</vt:lpstr>
      <vt:lpstr>Slayt 15</vt:lpstr>
      <vt:lpstr>Slayt 16</vt:lpstr>
      <vt:lpstr>Slayt 17</vt:lpstr>
      <vt:lpstr>Slayt 18</vt:lpstr>
      <vt:lpstr>Slayt 19</vt:lpstr>
      <vt:lpstr>Slayt 20</vt:lpstr>
      <vt:lpstr>İNHALER İLAÇLARIN KULLANIM TEKNİKLERİ</vt:lpstr>
      <vt:lpstr>İNHALER İLAÇ TİPLERİ</vt:lpstr>
      <vt:lpstr>ÖDİ: ÖLÇÜLÜ DOZ İNHALERLER</vt:lpstr>
      <vt:lpstr>9- Aydemir Y. İnhaler Cihazların Hatalı Kullanımı-Etkili Faktörler ve Eğitimin Rolü. Solunum 2013; 15(1):32-38</vt:lpstr>
      <vt:lpstr>9- Aydemir Y. İnhaler Cihazların Hatalı Kullanımı-Etkili Faktörler ve Eğitimin Rolü. Solunum 2013; 15(1):32-38</vt:lpstr>
      <vt:lpstr>ÖDİ’ lerin hatalı kullanım sebepleri </vt:lpstr>
      <vt:lpstr>ÖDİ KULLANIM BASAMAKLARI</vt:lpstr>
      <vt:lpstr>Slayt 28</vt:lpstr>
      <vt:lpstr>ÖDİ KULLANIM BASAMAKLARI</vt:lpstr>
      <vt:lpstr>SPACER (VOLÜM GENİŞLETİCİ) İLE BİRLİKTE ÖDİ KULLANIMI</vt:lpstr>
      <vt:lpstr>KURU TOZ İNHALERLER</vt:lpstr>
      <vt:lpstr>KURU TOZ İNHALERLER</vt:lpstr>
      <vt:lpstr>KURU TOZ İNHALERLER</vt:lpstr>
      <vt:lpstr>KURU TOZ İNHALERLER</vt:lpstr>
      <vt:lpstr>Slayt 35</vt:lpstr>
      <vt:lpstr>Slayt 36</vt:lpstr>
      <vt:lpstr>  AEROLİZER KULLANIM  BASAMAKLARI </vt:lpstr>
      <vt:lpstr>Slayt 38</vt:lpstr>
      <vt:lpstr>KURU TOZ İNHALERLER</vt:lpstr>
      <vt:lpstr>ÖDİ-KTİ KARŞILAŞTIRMASI</vt:lpstr>
      <vt:lpstr>İNHALER CİHAZ SEÇİMİ</vt:lpstr>
      <vt:lpstr>SONUÇ:</vt:lpstr>
      <vt:lpstr>Slayt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İNHALASYON TEDAVİSİ VE ETKİN CİHAZ KULLANIMI </dc:title>
  <dc:creator>User</dc:creator>
  <cp:lastModifiedBy>User</cp:lastModifiedBy>
  <cp:revision>35</cp:revision>
  <dcterms:created xsi:type="dcterms:W3CDTF">2013-09-18T17:44:51Z</dcterms:created>
  <dcterms:modified xsi:type="dcterms:W3CDTF">2013-09-18T23:29:30Z</dcterms:modified>
</cp:coreProperties>
</file>